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52" r:id="rId2"/>
    <p:sldId id="271" r:id="rId3"/>
    <p:sldId id="267" r:id="rId4"/>
    <p:sldId id="276" r:id="rId5"/>
    <p:sldId id="268" r:id="rId6"/>
    <p:sldId id="259" r:id="rId7"/>
    <p:sldId id="270" r:id="rId8"/>
    <p:sldId id="351" r:id="rId9"/>
    <p:sldId id="269" r:id="rId10"/>
    <p:sldId id="257" r:id="rId11"/>
    <p:sldId id="33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3" autoAdjust="0"/>
    <p:restoredTop sz="94660"/>
  </p:normalViewPr>
  <p:slideViewPr>
    <p:cSldViewPr snapToGrid="0">
      <p:cViewPr varScale="1">
        <p:scale>
          <a:sx n="95" d="100"/>
          <a:sy n="95" d="100"/>
        </p:scale>
        <p:origin x="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392A47-9DE7-4376-83B5-656AA53E7EDC}" type="doc">
      <dgm:prSet loTypeId="urn:microsoft.com/office/officeart/2005/8/layout/process1" loCatId="process" qsTypeId="urn:microsoft.com/office/officeart/2005/8/quickstyle/simple1" qsCatId="simple" csTypeId="urn:microsoft.com/office/officeart/2005/8/colors/accent1_1" csCatId="accent1" phldr="1"/>
      <dgm:spPr/>
    </dgm:pt>
    <dgm:pt modelId="{7543411F-10FE-4D62-BFB6-BBB4992658FE}">
      <dgm:prSet phldrT="[Текст]" custT="1"/>
      <dgm:spPr/>
      <dgm:t>
        <a:bodyPr/>
        <a:lstStyle/>
        <a:p>
          <a:r>
            <a:rPr lang="ru-RU" sz="1400" dirty="0">
              <a:solidFill>
                <a:schemeClr val="accent5">
                  <a:lumMod val="75000"/>
                </a:schemeClr>
              </a:solidFill>
              <a:latin typeface="Montserrat Medium"/>
            </a:rPr>
            <a:t>Список эмиссий или критерии от клиента</a:t>
          </a:r>
        </a:p>
      </dgm:t>
    </dgm:pt>
    <dgm:pt modelId="{0039E252-E837-41A8-B185-A130DB3B6355}" type="parTrans" cxnId="{A04B92B9-01FA-48D1-A8D9-16837E30AB50}">
      <dgm:prSet/>
      <dgm:spPr/>
      <dgm:t>
        <a:bodyPr/>
        <a:lstStyle/>
        <a:p>
          <a:endParaRPr lang="ru-RU" sz="1400"/>
        </a:p>
      </dgm:t>
    </dgm:pt>
    <dgm:pt modelId="{61C852C2-9EF1-421C-9171-C31EB3832061}" type="sibTrans" cxnId="{A04B92B9-01FA-48D1-A8D9-16837E30AB50}">
      <dgm:prSet custT="1"/>
      <dgm:spPr/>
      <dgm:t>
        <a:bodyPr/>
        <a:lstStyle/>
        <a:p>
          <a:endParaRPr lang="ru-RU" sz="1400"/>
        </a:p>
      </dgm:t>
    </dgm:pt>
    <dgm:pt modelId="{2F97A0B2-A2EF-47D1-8016-F30C32AD377D}">
      <dgm:prSet phldrT="[Текст]" custT="1"/>
      <dgm:spPr/>
      <dgm:t>
        <a:bodyPr/>
        <a:lstStyle/>
        <a:p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  <a:ea typeface="+mn-ea"/>
              <a:cs typeface="+mn-cs"/>
            </a:rPr>
            <a:t>Тестовый расчет</a:t>
          </a:r>
        </a:p>
      </dgm:t>
    </dgm:pt>
    <dgm:pt modelId="{AB5A2BF4-88D4-4B8D-AAE4-6D6CED6123C3}" type="parTrans" cxnId="{06AFE959-9F41-4459-AC1E-DEBDB9D50E75}">
      <dgm:prSet/>
      <dgm:spPr/>
      <dgm:t>
        <a:bodyPr/>
        <a:lstStyle/>
        <a:p>
          <a:endParaRPr lang="ru-RU" sz="1400"/>
        </a:p>
      </dgm:t>
    </dgm:pt>
    <dgm:pt modelId="{3E5ADF30-5AC3-4645-996D-6F23C80F2737}" type="sibTrans" cxnId="{06AFE959-9F41-4459-AC1E-DEBDB9D50E75}">
      <dgm:prSet custT="1"/>
      <dgm:spPr/>
      <dgm:t>
        <a:bodyPr/>
        <a:lstStyle/>
        <a:p>
          <a:endParaRPr lang="ru-RU" sz="1400"/>
        </a:p>
      </dgm:t>
    </dgm:pt>
    <dgm:pt modelId="{43280F10-7A75-4E40-A989-9E5E7452519D}">
      <dgm:prSet phldrT="[Текст]" custT="1"/>
      <dgm:spPr/>
      <dgm:t>
        <a:bodyPr/>
        <a:lstStyle/>
        <a:p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  <a:ea typeface="+mn-ea"/>
              <a:cs typeface="+mn-cs"/>
            </a:rPr>
            <a:t>Согласование расчета и  методики</a:t>
          </a:r>
        </a:p>
      </dgm:t>
    </dgm:pt>
    <dgm:pt modelId="{2E0E66E7-0D41-401E-95C7-9DA9691F4BE5}" type="parTrans" cxnId="{42EC04EA-D7D9-4819-A8A7-561AF99F255F}">
      <dgm:prSet/>
      <dgm:spPr/>
      <dgm:t>
        <a:bodyPr/>
        <a:lstStyle/>
        <a:p>
          <a:endParaRPr lang="ru-RU" sz="1400"/>
        </a:p>
      </dgm:t>
    </dgm:pt>
    <dgm:pt modelId="{EF0AB526-98DB-462C-808C-9F6DEC265875}" type="sibTrans" cxnId="{42EC04EA-D7D9-4819-A8A7-561AF99F255F}">
      <dgm:prSet/>
      <dgm:spPr/>
      <dgm:t>
        <a:bodyPr/>
        <a:lstStyle/>
        <a:p>
          <a:endParaRPr lang="ru-RU" sz="1400"/>
        </a:p>
      </dgm:t>
    </dgm:pt>
    <dgm:pt modelId="{F40B3C1A-EC5F-4C9D-8F98-C36CD453ED48}">
      <dgm:prSet custT="1"/>
      <dgm:spPr/>
      <dgm:t>
        <a:bodyPr/>
        <a:lstStyle/>
        <a:p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  <a:ea typeface="+mn-ea"/>
              <a:cs typeface="+mn-cs"/>
            </a:rPr>
            <a:t>Итоговый расчет</a:t>
          </a:r>
        </a:p>
      </dgm:t>
    </dgm:pt>
    <dgm:pt modelId="{AD0C8671-55C3-497C-B673-469E36918454}" type="parTrans" cxnId="{2CA6A016-23C4-46DA-B7F0-C8F3AA90B125}">
      <dgm:prSet/>
      <dgm:spPr/>
      <dgm:t>
        <a:bodyPr/>
        <a:lstStyle/>
        <a:p>
          <a:endParaRPr lang="ru-RU"/>
        </a:p>
      </dgm:t>
    </dgm:pt>
    <dgm:pt modelId="{C5B7911B-E9DA-4D98-A4BE-DAEA36DDCCFC}" type="sibTrans" cxnId="{2CA6A016-23C4-46DA-B7F0-C8F3AA90B125}">
      <dgm:prSet/>
      <dgm:spPr/>
      <dgm:t>
        <a:bodyPr/>
        <a:lstStyle/>
        <a:p>
          <a:endParaRPr lang="ru-RU"/>
        </a:p>
      </dgm:t>
    </dgm:pt>
    <dgm:pt modelId="{51FB6B28-AD44-4F95-9E45-0733FF47BEF8}" type="pres">
      <dgm:prSet presAssocID="{AF392A47-9DE7-4376-83B5-656AA53E7EDC}" presName="Name0" presStyleCnt="0">
        <dgm:presLayoutVars>
          <dgm:dir/>
          <dgm:resizeHandles val="exact"/>
        </dgm:presLayoutVars>
      </dgm:prSet>
      <dgm:spPr/>
    </dgm:pt>
    <dgm:pt modelId="{6B94DB17-B5AA-4224-A27E-B0E02AAACFA4}" type="pres">
      <dgm:prSet presAssocID="{7543411F-10FE-4D62-BFB6-BBB4992658FE}" presName="node" presStyleLbl="node1" presStyleIdx="0" presStyleCnt="4">
        <dgm:presLayoutVars>
          <dgm:bulletEnabled val="1"/>
        </dgm:presLayoutVars>
      </dgm:prSet>
      <dgm:spPr/>
    </dgm:pt>
    <dgm:pt modelId="{519C5ABE-BF30-40EA-BC0F-DE787EA89E19}" type="pres">
      <dgm:prSet presAssocID="{61C852C2-9EF1-421C-9171-C31EB3832061}" presName="sibTrans" presStyleLbl="sibTrans2D1" presStyleIdx="0" presStyleCnt="3"/>
      <dgm:spPr/>
    </dgm:pt>
    <dgm:pt modelId="{C1425B03-76C2-486E-9D35-0784CD8D071C}" type="pres">
      <dgm:prSet presAssocID="{61C852C2-9EF1-421C-9171-C31EB3832061}" presName="connectorText" presStyleLbl="sibTrans2D1" presStyleIdx="0" presStyleCnt="3"/>
      <dgm:spPr/>
    </dgm:pt>
    <dgm:pt modelId="{63CB54D6-838B-49C4-853C-22B1879D4CF5}" type="pres">
      <dgm:prSet presAssocID="{2F97A0B2-A2EF-47D1-8016-F30C32AD377D}" presName="node" presStyleLbl="node1" presStyleIdx="1" presStyleCnt="4">
        <dgm:presLayoutVars>
          <dgm:bulletEnabled val="1"/>
        </dgm:presLayoutVars>
      </dgm:prSet>
      <dgm:spPr/>
    </dgm:pt>
    <dgm:pt modelId="{BE0454A3-DD2E-4161-8246-7E8621939D50}" type="pres">
      <dgm:prSet presAssocID="{3E5ADF30-5AC3-4645-996D-6F23C80F2737}" presName="sibTrans" presStyleLbl="sibTrans2D1" presStyleIdx="1" presStyleCnt="3"/>
      <dgm:spPr/>
    </dgm:pt>
    <dgm:pt modelId="{9B30E120-0BD4-4C46-9F23-B75F04CA0FFB}" type="pres">
      <dgm:prSet presAssocID="{3E5ADF30-5AC3-4645-996D-6F23C80F2737}" presName="connectorText" presStyleLbl="sibTrans2D1" presStyleIdx="1" presStyleCnt="3"/>
      <dgm:spPr/>
    </dgm:pt>
    <dgm:pt modelId="{1A0C492E-EEDE-4484-82EC-CCE0ACD997CB}" type="pres">
      <dgm:prSet presAssocID="{43280F10-7A75-4E40-A989-9E5E7452519D}" presName="node" presStyleLbl="node1" presStyleIdx="2" presStyleCnt="4">
        <dgm:presLayoutVars>
          <dgm:bulletEnabled val="1"/>
        </dgm:presLayoutVars>
      </dgm:prSet>
      <dgm:spPr/>
    </dgm:pt>
    <dgm:pt modelId="{C8764209-D933-44FD-BC84-B21423E10130}" type="pres">
      <dgm:prSet presAssocID="{EF0AB526-98DB-462C-808C-9F6DEC265875}" presName="sibTrans" presStyleLbl="sibTrans2D1" presStyleIdx="2" presStyleCnt="3"/>
      <dgm:spPr/>
    </dgm:pt>
    <dgm:pt modelId="{CDD726A3-36C3-4397-821E-BCBC27E5C922}" type="pres">
      <dgm:prSet presAssocID="{EF0AB526-98DB-462C-808C-9F6DEC265875}" presName="connectorText" presStyleLbl="sibTrans2D1" presStyleIdx="2" presStyleCnt="3"/>
      <dgm:spPr/>
    </dgm:pt>
    <dgm:pt modelId="{CCB352BB-F0F2-439F-9D33-D499468C31A0}" type="pres">
      <dgm:prSet presAssocID="{F40B3C1A-EC5F-4C9D-8F98-C36CD453ED48}" presName="node" presStyleLbl="node1" presStyleIdx="3" presStyleCnt="4">
        <dgm:presLayoutVars>
          <dgm:bulletEnabled val="1"/>
        </dgm:presLayoutVars>
      </dgm:prSet>
      <dgm:spPr/>
    </dgm:pt>
  </dgm:ptLst>
  <dgm:cxnLst>
    <dgm:cxn modelId="{3D567F01-F101-46F6-B6A0-6609E3BB3795}" type="presOf" srcId="{EF0AB526-98DB-462C-808C-9F6DEC265875}" destId="{CDD726A3-36C3-4397-821E-BCBC27E5C922}" srcOrd="1" destOrd="0" presId="urn:microsoft.com/office/officeart/2005/8/layout/process1"/>
    <dgm:cxn modelId="{2CA6A016-23C4-46DA-B7F0-C8F3AA90B125}" srcId="{AF392A47-9DE7-4376-83B5-656AA53E7EDC}" destId="{F40B3C1A-EC5F-4C9D-8F98-C36CD453ED48}" srcOrd="3" destOrd="0" parTransId="{AD0C8671-55C3-497C-B673-469E36918454}" sibTransId="{C5B7911B-E9DA-4D98-A4BE-DAEA36DDCCFC}"/>
    <dgm:cxn modelId="{F9E52D29-3DE1-4085-AA06-A1B8BCB85B64}" type="presOf" srcId="{61C852C2-9EF1-421C-9171-C31EB3832061}" destId="{C1425B03-76C2-486E-9D35-0784CD8D071C}" srcOrd="1" destOrd="0" presId="urn:microsoft.com/office/officeart/2005/8/layout/process1"/>
    <dgm:cxn modelId="{F879924F-F6FE-4F92-889E-2C8B9CED6658}" type="presOf" srcId="{43280F10-7A75-4E40-A989-9E5E7452519D}" destId="{1A0C492E-EEDE-4484-82EC-CCE0ACD997CB}" srcOrd="0" destOrd="0" presId="urn:microsoft.com/office/officeart/2005/8/layout/process1"/>
    <dgm:cxn modelId="{06AFE959-9F41-4459-AC1E-DEBDB9D50E75}" srcId="{AF392A47-9DE7-4376-83B5-656AA53E7EDC}" destId="{2F97A0B2-A2EF-47D1-8016-F30C32AD377D}" srcOrd="1" destOrd="0" parTransId="{AB5A2BF4-88D4-4B8D-AAE4-6D6CED6123C3}" sibTransId="{3E5ADF30-5AC3-4645-996D-6F23C80F2737}"/>
    <dgm:cxn modelId="{68A4615A-DF07-4A7E-8579-7CF2EDDB7695}" type="presOf" srcId="{EF0AB526-98DB-462C-808C-9F6DEC265875}" destId="{C8764209-D933-44FD-BC84-B21423E10130}" srcOrd="0" destOrd="0" presId="urn:microsoft.com/office/officeart/2005/8/layout/process1"/>
    <dgm:cxn modelId="{5AA65486-DB8A-4DB3-A8B9-ADD453455106}" type="presOf" srcId="{7543411F-10FE-4D62-BFB6-BBB4992658FE}" destId="{6B94DB17-B5AA-4224-A27E-B0E02AAACFA4}" srcOrd="0" destOrd="0" presId="urn:microsoft.com/office/officeart/2005/8/layout/process1"/>
    <dgm:cxn modelId="{E9C63887-A6A3-4304-AC55-1473A8701F47}" type="presOf" srcId="{3E5ADF30-5AC3-4645-996D-6F23C80F2737}" destId="{BE0454A3-DD2E-4161-8246-7E8621939D50}" srcOrd="0" destOrd="0" presId="urn:microsoft.com/office/officeart/2005/8/layout/process1"/>
    <dgm:cxn modelId="{D34F28B0-EFE2-40AE-9CB1-84F7371B0839}" type="presOf" srcId="{61C852C2-9EF1-421C-9171-C31EB3832061}" destId="{519C5ABE-BF30-40EA-BC0F-DE787EA89E19}" srcOrd="0" destOrd="0" presId="urn:microsoft.com/office/officeart/2005/8/layout/process1"/>
    <dgm:cxn modelId="{A04B92B9-01FA-48D1-A8D9-16837E30AB50}" srcId="{AF392A47-9DE7-4376-83B5-656AA53E7EDC}" destId="{7543411F-10FE-4D62-BFB6-BBB4992658FE}" srcOrd="0" destOrd="0" parTransId="{0039E252-E837-41A8-B185-A130DB3B6355}" sibTransId="{61C852C2-9EF1-421C-9171-C31EB3832061}"/>
    <dgm:cxn modelId="{BFCB9DB9-6984-4B67-B532-4EC6F074A53D}" type="presOf" srcId="{AF392A47-9DE7-4376-83B5-656AA53E7EDC}" destId="{51FB6B28-AD44-4F95-9E45-0733FF47BEF8}" srcOrd="0" destOrd="0" presId="urn:microsoft.com/office/officeart/2005/8/layout/process1"/>
    <dgm:cxn modelId="{D0E813C4-BF10-467A-B747-70E014EF3938}" type="presOf" srcId="{3E5ADF30-5AC3-4645-996D-6F23C80F2737}" destId="{9B30E120-0BD4-4C46-9F23-B75F04CA0FFB}" srcOrd="1" destOrd="0" presId="urn:microsoft.com/office/officeart/2005/8/layout/process1"/>
    <dgm:cxn modelId="{06DFC4D4-9D3D-4CAA-B20F-AA0A49A3001D}" type="presOf" srcId="{2F97A0B2-A2EF-47D1-8016-F30C32AD377D}" destId="{63CB54D6-838B-49C4-853C-22B1879D4CF5}" srcOrd="0" destOrd="0" presId="urn:microsoft.com/office/officeart/2005/8/layout/process1"/>
    <dgm:cxn modelId="{42EC04EA-D7D9-4819-A8A7-561AF99F255F}" srcId="{AF392A47-9DE7-4376-83B5-656AA53E7EDC}" destId="{43280F10-7A75-4E40-A989-9E5E7452519D}" srcOrd="2" destOrd="0" parTransId="{2E0E66E7-0D41-401E-95C7-9DA9691F4BE5}" sibTransId="{EF0AB526-98DB-462C-808C-9F6DEC265875}"/>
    <dgm:cxn modelId="{C17D21F1-CDC8-4EE6-BBFF-5C78C79B43BC}" type="presOf" srcId="{F40B3C1A-EC5F-4C9D-8F98-C36CD453ED48}" destId="{CCB352BB-F0F2-439F-9D33-D499468C31A0}" srcOrd="0" destOrd="0" presId="urn:microsoft.com/office/officeart/2005/8/layout/process1"/>
    <dgm:cxn modelId="{478FAF22-A937-4A84-949D-42A57491E4E2}" type="presParOf" srcId="{51FB6B28-AD44-4F95-9E45-0733FF47BEF8}" destId="{6B94DB17-B5AA-4224-A27E-B0E02AAACFA4}" srcOrd="0" destOrd="0" presId="urn:microsoft.com/office/officeart/2005/8/layout/process1"/>
    <dgm:cxn modelId="{FEF30B02-FB93-4C39-83AF-7B4B00CA13EC}" type="presParOf" srcId="{51FB6B28-AD44-4F95-9E45-0733FF47BEF8}" destId="{519C5ABE-BF30-40EA-BC0F-DE787EA89E19}" srcOrd="1" destOrd="0" presId="urn:microsoft.com/office/officeart/2005/8/layout/process1"/>
    <dgm:cxn modelId="{8D812F0F-239C-4695-92D8-26DAC3ADC401}" type="presParOf" srcId="{519C5ABE-BF30-40EA-BC0F-DE787EA89E19}" destId="{C1425B03-76C2-486E-9D35-0784CD8D071C}" srcOrd="0" destOrd="0" presId="urn:microsoft.com/office/officeart/2005/8/layout/process1"/>
    <dgm:cxn modelId="{7A42CC58-32A5-499F-BF65-E2CE84BF9368}" type="presParOf" srcId="{51FB6B28-AD44-4F95-9E45-0733FF47BEF8}" destId="{63CB54D6-838B-49C4-853C-22B1879D4CF5}" srcOrd="2" destOrd="0" presId="urn:microsoft.com/office/officeart/2005/8/layout/process1"/>
    <dgm:cxn modelId="{B642089C-77DA-41B2-8F1B-83F741D9DB86}" type="presParOf" srcId="{51FB6B28-AD44-4F95-9E45-0733FF47BEF8}" destId="{BE0454A3-DD2E-4161-8246-7E8621939D50}" srcOrd="3" destOrd="0" presId="urn:microsoft.com/office/officeart/2005/8/layout/process1"/>
    <dgm:cxn modelId="{37294468-A3B2-45C5-88B9-D18F045C5329}" type="presParOf" srcId="{BE0454A3-DD2E-4161-8246-7E8621939D50}" destId="{9B30E120-0BD4-4C46-9F23-B75F04CA0FFB}" srcOrd="0" destOrd="0" presId="urn:microsoft.com/office/officeart/2005/8/layout/process1"/>
    <dgm:cxn modelId="{AF434604-99B0-4187-B22A-A2D48A8255AB}" type="presParOf" srcId="{51FB6B28-AD44-4F95-9E45-0733FF47BEF8}" destId="{1A0C492E-EEDE-4484-82EC-CCE0ACD997CB}" srcOrd="4" destOrd="0" presId="urn:microsoft.com/office/officeart/2005/8/layout/process1"/>
    <dgm:cxn modelId="{B888CB03-19D3-40B4-A540-2601D90C7728}" type="presParOf" srcId="{51FB6B28-AD44-4F95-9E45-0733FF47BEF8}" destId="{C8764209-D933-44FD-BC84-B21423E10130}" srcOrd="5" destOrd="0" presId="urn:microsoft.com/office/officeart/2005/8/layout/process1"/>
    <dgm:cxn modelId="{3B7B856C-BEB3-4DEF-98AC-AF3ABA30E351}" type="presParOf" srcId="{C8764209-D933-44FD-BC84-B21423E10130}" destId="{CDD726A3-36C3-4397-821E-BCBC27E5C922}" srcOrd="0" destOrd="0" presId="urn:microsoft.com/office/officeart/2005/8/layout/process1"/>
    <dgm:cxn modelId="{8C86B1FD-EA1B-4CE3-966E-F894507E2CB5}" type="presParOf" srcId="{51FB6B28-AD44-4F95-9E45-0733FF47BEF8}" destId="{CCB352BB-F0F2-439F-9D33-D499468C31A0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94DB17-B5AA-4224-A27E-B0E02AAACFA4}">
      <dsp:nvSpPr>
        <dsp:cNvPr id="0" name=""/>
        <dsp:cNvSpPr/>
      </dsp:nvSpPr>
      <dsp:spPr>
        <a:xfrm>
          <a:off x="3944" y="0"/>
          <a:ext cx="1724828" cy="10336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</a:rPr>
            <a:t>Список эмиссий или критерии от клиента</a:t>
          </a:r>
        </a:p>
      </dsp:txBody>
      <dsp:txXfrm>
        <a:off x="34219" y="30275"/>
        <a:ext cx="1664278" cy="973123"/>
      </dsp:txXfrm>
    </dsp:sp>
    <dsp:sp modelId="{519C5ABE-BF30-40EA-BC0F-DE787EA89E19}">
      <dsp:nvSpPr>
        <dsp:cNvPr id="0" name=""/>
        <dsp:cNvSpPr/>
      </dsp:nvSpPr>
      <dsp:spPr>
        <a:xfrm>
          <a:off x="1901256" y="302957"/>
          <a:ext cx="365663" cy="4277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/>
        </a:p>
      </dsp:txBody>
      <dsp:txXfrm>
        <a:off x="1901256" y="388508"/>
        <a:ext cx="255964" cy="256655"/>
      </dsp:txXfrm>
    </dsp:sp>
    <dsp:sp modelId="{63CB54D6-838B-49C4-853C-22B1879D4CF5}">
      <dsp:nvSpPr>
        <dsp:cNvPr id="0" name=""/>
        <dsp:cNvSpPr/>
      </dsp:nvSpPr>
      <dsp:spPr>
        <a:xfrm>
          <a:off x="2418704" y="0"/>
          <a:ext cx="1724828" cy="10336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  <a:ea typeface="+mn-ea"/>
              <a:cs typeface="+mn-cs"/>
            </a:rPr>
            <a:t>Тестовый расчет</a:t>
          </a:r>
        </a:p>
      </dsp:txBody>
      <dsp:txXfrm>
        <a:off x="2448979" y="30275"/>
        <a:ext cx="1664278" cy="973123"/>
      </dsp:txXfrm>
    </dsp:sp>
    <dsp:sp modelId="{BE0454A3-DD2E-4161-8246-7E8621939D50}">
      <dsp:nvSpPr>
        <dsp:cNvPr id="0" name=""/>
        <dsp:cNvSpPr/>
      </dsp:nvSpPr>
      <dsp:spPr>
        <a:xfrm>
          <a:off x="4316016" y="302957"/>
          <a:ext cx="365663" cy="4277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/>
        </a:p>
      </dsp:txBody>
      <dsp:txXfrm>
        <a:off x="4316016" y="388508"/>
        <a:ext cx="255964" cy="256655"/>
      </dsp:txXfrm>
    </dsp:sp>
    <dsp:sp modelId="{1A0C492E-EEDE-4484-82EC-CCE0ACD997CB}">
      <dsp:nvSpPr>
        <dsp:cNvPr id="0" name=""/>
        <dsp:cNvSpPr/>
      </dsp:nvSpPr>
      <dsp:spPr>
        <a:xfrm>
          <a:off x="4833464" y="0"/>
          <a:ext cx="1724828" cy="10336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  <a:ea typeface="+mn-ea"/>
              <a:cs typeface="+mn-cs"/>
            </a:rPr>
            <a:t>Согласование расчета и  методики</a:t>
          </a:r>
        </a:p>
      </dsp:txBody>
      <dsp:txXfrm>
        <a:off x="4863739" y="30275"/>
        <a:ext cx="1664278" cy="973123"/>
      </dsp:txXfrm>
    </dsp:sp>
    <dsp:sp modelId="{C8764209-D933-44FD-BC84-B21423E10130}">
      <dsp:nvSpPr>
        <dsp:cNvPr id="0" name=""/>
        <dsp:cNvSpPr/>
      </dsp:nvSpPr>
      <dsp:spPr>
        <a:xfrm>
          <a:off x="6730776" y="302957"/>
          <a:ext cx="365663" cy="4277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/>
        </a:p>
      </dsp:txBody>
      <dsp:txXfrm>
        <a:off x="6730776" y="388508"/>
        <a:ext cx="255964" cy="256655"/>
      </dsp:txXfrm>
    </dsp:sp>
    <dsp:sp modelId="{CCB352BB-F0F2-439F-9D33-D499468C31A0}">
      <dsp:nvSpPr>
        <dsp:cNvPr id="0" name=""/>
        <dsp:cNvSpPr/>
      </dsp:nvSpPr>
      <dsp:spPr>
        <a:xfrm>
          <a:off x="7248224" y="0"/>
          <a:ext cx="1724828" cy="10336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accent5">
                  <a:lumMod val="75000"/>
                </a:schemeClr>
              </a:solidFill>
              <a:latin typeface="Montserrat Medium"/>
              <a:ea typeface="+mn-ea"/>
              <a:cs typeface="+mn-cs"/>
            </a:rPr>
            <a:t>Итоговый расчет</a:t>
          </a:r>
        </a:p>
      </dsp:txBody>
      <dsp:txXfrm>
        <a:off x="7278499" y="30275"/>
        <a:ext cx="1664278" cy="9731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70088F-F640-46BB-909E-AD834CFF86B3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15439-B716-4E81-A0D4-971759F30F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817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4793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F072B8-18E9-42C6-A777-89580362CD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77575A5-0192-47B6-B88B-1D404620B4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76597C-CC58-4EA2-9CE6-0516FC31A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D3A357-CDD1-4FA7-A087-85A4E9A18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A7680E-178B-4C03-B6C1-1645B6FA5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20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58EC3E-3809-4AC2-95DA-7501B802D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5AFA2A-EF6C-4872-B495-8A1184433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B43390-A5E6-4864-9BF5-BDC03F60B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EF7A0B-6360-4E22-8804-5486A3D96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4BBC7A-49B6-4B53-8972-1D867F60B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985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A4C3F9-BE9E-48E0-85EB-F93651BD0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2FD455-2796-4C71-B0C2-5FAB3A240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374CE7-430E-4BE5-B088-3E476A580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943C05-839D-44EE-A5B1-13C559DAA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E68B157-0CCA-4547-8531-66821068B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476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CD7566-8AA9-43A4-BF4B-130CAF3B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7A74F2-A4E6-41B9-A901-4EEAF17AF8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7FAD7A3-FB71-4257-8EB2-1BF902C8C4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9EF9E87-B778-4415-8658-FD9D94348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BDCE1E6-0BAD-4162-B739-E935CDB20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2A3C99-FF56-4320-85A7-24325CB3E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510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C4710E-B66C-4415-B14F-3643910F8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530625-F6CC-44AB-AE89-86DF1CE4C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CEFECCD-21A4-4BDE-873A-958500E0F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1FD9BD2-4FCC-4091-A445-C472F0D722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6320B63-E884-4B7B-AB41-228D5A8C10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0C07906-979A-4D7A-87AD-8FBA9E2D3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06CC520-21C1-4C9D-8299-3CD4C64F9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1197186-D9E7-47CC-BD01-8832118EB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477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4E0BC4-633A-47DC-82AD-277084367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D463E19-45A6-4CA6-9477-1DCEC69BC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3DC2392-4C21-4226-9654-78553D4ED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6C4AD6D-76B0-4218-8D30-2A9EFB117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97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3535AB4-B903-4056-B003-9555B9E45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FF8F82-1563-44E9-8014-49297F07D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209591-7AC7-48AC-8BE2-EB261C7AC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722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BD0521-2F14-46F7-A741-6171094DC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38E959-FD12-412F-AF0C-D056BA817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CFB53C0-BC77-4FA8-8E8B-FBE93661E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2CC34B-5264-4891-9154-4560B41C7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18161B-9EB4-4971-AF25-17DE24DF8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DEF2EB7-C85E-44B3-B0BF-A540572BE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411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8A1512-FF16-4E1F-8024-4854EF61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B8973D-BDC1-473D-89AC-14A4A377BE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C0E0F9-E88A-47C0-9A1F-6F86C7626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3A513B-5F3B-4A14-8F1A-88EB87D67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CE1C25C-7484-4825-A453-63969D147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A0CF998-B630-4C6C-B929-3D48A6624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97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7D5F9-977E-4C6C-8EE7-0E5994E64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6211ED3-FCB4-44DD-9B94-C1C8E28629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A2D29D-BAE5-4604-B917-F18FEF080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D565C6-6D16-46EF-B1BA-AB4DFFD97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26ECFB-2411-4D97-8B97-3A4FDB99D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652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C7DE0EC-AD58-4D38-AC25-A4BE23B8CE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2FF1D3D-A9FC-4F6D-9CFA-3FDC8D5EBB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7522B9-F94D-4795-985B-60633F9F7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B74E53-403F-4C71-88D6-03E69E360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D5020E-DDCA-43D8-B885-FA4C312DA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97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4916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6DED2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DFB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824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8A2D29-0E36-451F-93C5-3CB15DC51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6457AC-24B4-40F9-B625-001F9D5D6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00B8E9-CAB9-4228-BE03-F0B71BA552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E825F-C85D-4D52-9BD1-0C8FB9BEA86A}" type="datetimeFigureOut">
              <a:rPr lang="ru-RU" smtClean="0"/>
              <a:t>30.09.2025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FAF745-8252-4096-8CAC-1E1225CDC6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D76234-129B-4E38-A2A0-7FC1B0DD48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12E9B-C669-4172-A441-2A93C7C642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450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cbonds.ru/gold/" TargetMode="External"/><Relationship Id="rId5" Type="http://schemas.openxmlformats.org/officeDocument/2006/relationships/image" Target="../media/image13.png"/><Relationship Id="rId4" Type="http://schemas.openxmlformats.org/officeDocument/2006/relationships/hyperlink" Target="https://cbonds.ru/oil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cbonds.ru/custom_index/" TargetMode="External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cbonds.ru/ipo-rus/" TargetMode="External"/><Relationship Id="rId13" Type="http://schemas.openxmlformats.org/officeDocument/2006/relationships/hyperlink" Target="https://cbonds.ru/macroeconomics/" TargetMode="External"/><Relationship Id="rId18" Type="http://schemas.openxmlformats.org/officeDocument/2006/relationships/hyperlink" Target="https://cbonds.ru/indexes/?subgroup=1-4fti4g.221-pa8.274-18y68&amp;showtree=1" TargetMode="External"/><Relationship Id="rId3" Type="http://schemas.microsoft.com/office/2007/relationships/hdphoto" Target="../media/hdphoto1.wdp"/><Relationship Id="rId7" Type="http://schemas.openxmlformats.org/officeDocument/2006/relationships/hyperlink" Target="https://cbonds.ru/rosstat-indexes/?selected-category=prices_inflation" TargetMode="External"/><Relationship Id="rId12" Type="http://schemas.openxmlformats.org/officeDocument/2006/relationships/hyperlink" Target="https://cbonds.ru/indexes/?" TargetMode="External"/><Relationship Id="rId17" Type="http://schemas.openxmlformats.org/officeDocument/2006/relationships/hyperlink" Target="https://cbonds.ru/soft-commodities/" TargetMode="External"/><Relationship Id="rId2" Type="http://schemas.openxmlformats.org/officeDocument/2006/relationships/image" Target="../media/image2.png"/><Relationship Id="rId16" Type="http://schemas.openxmlformats.org/officeDocument/2006/relationships/hyperlink" Target="https://cbonds.ru/commodities/" TargetMode="External"/><Relationship Id="rId20" Type="http://schemas.openxmlformats.org/officeDocument/2006/relationships/hyperlink" Target="mailto:eidc@cbonds.info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bonds.ru/indexes/?subgroup=1-4fti4g.180-5m9s.192-1z141z4.193-13zv9w.196-5trh1c&amp;showtree=1&amp;category=0-2hwcg&amp;group=30-2" TargetMode="External"/><Relationship Id="rId11" Type="http://schemas.openxmlformats.org/officeDocument/2006/relationships/hyperlink" Target="https://cbonds.ru/derivatives/" TargetMode="External"/><Relationship Id="rId5" Type="http://schemas.openxmlformats.org/officeDocument/2006/relationships/hyperlink" Target="https://cbonds.ru/consensus_forecasts/" TargetMode="External"/><Relationship Id="rId15" Type="http://schemas.openxmlformats.org/officeDocument/2006/relationships/hyperlink" Target="https://cbonds.ru/gold/" TargetMode="External"/><Relationship Id="rId10" Type="http://schemas.openxmlformats.org/officeDocument/2006/relationships/hyperlink" Target="https://cbonds.ru/stocks/" TargetMode="External"/><Relationship Id="rId19" Type="http://schemas.openxmlformats.org/officeDocument/2006/relationships/hyperlink" Target="mailto:o.shtepa@cbonds.info" TargetMode="External"/><Relationship Id="rId4" Type="http://schemas.openxmlformats.org/officeDocument/2006/relationships/hyperlink" Target="https://cbonds.ru/" TargetMode="External"/><Relationship Id="rId9" Type="http://schemas.openxmlformats.org/officeDocument/2006/relationships/hyperlink" Target="https://cbonds.ru/dividends-calendar/" TargetMode="External"/><Relationship Id="rId14" Type="http://schemas.openxmlformats.org/officeDocument/2006/relationships/hyperlink" Target="https://cbonds.ru/central-bank-rat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3" name="Пятиугольник 2"/>
          <p:cNvSpPr/>
          <p:nvPr/>
        </p:nvSpPr>
        <p:spPr>
          <a:xfrm>
            <a:off x="0" y="5963244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5550" y="0"/>
            <a:ext cx="12207551" cy="3566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pic>
        <p:nvPicPr>
          <p:cNvPr id="6" name="Picture 6" descr="https://psv4.userapi.com/c856336/u176033110/docs/d12/595651a2d5bc/Reip7UwJcKqffG5acmbDdUkavpBepuBJoQS2wCd5.png?extra=Fm4LDUte-uJOR7Ukh0irFfS8IG0JUti-D_7JoYCLTqAy2gk-6nfziKObHHl3s_88HldyKQuzp9E1cycIbUeSu7l10oGgFtLDtpsRP2S1_qL7-2oPKEtXXw7UdMnmOGCsJ-stgX_3un2eYqtnSjd31Nxy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5497" y="5893505"/>
            <a:ext cx="2989267" cy="63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5" descr="Картинки по запросу care ratings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2E9B4232-AFAB-43A9-A5B4-0ED145E7481B}"/>
              </a:ext>
            </a:extLst>
          </p:cNvPr>
          <p:cNvSpPr txBox="1">
            <a:spLocks/>
          </p:cNvSpPr>
          <p:nvPr/>
        </p:nvSpPr>
        <p:spPr>
          <a:xfrm>
            <a:off x="531223" y="1821682"/>
            <a:ext cx="11129554" cy="245567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Cbonds</a:t>
            </a:r>
            <a:endParaRPr lang="ru-RU" sz="45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b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горизонтом событий: новые источники данных для принятия инвестиционных решений</a:t>
            </a:r>
            <a:br>
              <a:rPr lang="ru-RU" sz="3200" dirty="0">
                <a:solidFill>
                  <a:srgbClr val="002060"/>
                </a:solidFill>
              </a:rPr>
            </a:br>
            <a:endParaRPr lang="ru-RU" sz="3200" dirty="0">
              <a:solidFill>
                <a:srgbClr val="002060"/>
              </a:solidFill>
              <a:latin typeface="Montserrat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62838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394085D-7556-473B-8FF8-02AF2F0E0F9F}"/>
              </a:ext>
            </a:extLst>
          </p:cNvPr>
          <p:cNvSpPr txBox="1"/>
          <p:nvPr/>
        </p:nvSpPr>
        <p:spPr>
          <a:xfrm>
            <a:off x="1974681" y="2526319"/>
            <a:ext cx="838453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>
              <a:defRPr sz="4800" b="1">
                <a:solidFill>
                  <a:srgbClr val="002060"/>
                </a:solidFill>
              </a:defRPr>
            </a:pPr>
            <a:r>
              <a:rPr sz="5400" dirty="0"/>
              <a:t>Cbonds ≠ </a:t>
            </a:r>
            <a:r>
              <a:rPr sz="5400" dirty="0" err="1"/>
              <a:t>только</a:t>
            </a:r>
            <a:r>
              <a:rPr sz="5400" dirty="0"/>
              <a:t> </a:t>
            </a:r>
            <a:r>
              <a:rPr sz="5400" dirty="0" err="1"/>
              <a:t>облигации</a:t>
            </a:r>
            <a:endParaRPr sz="5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3DF626-06E3-4306-B651-180201C55B5C}"/>
              </a:ext>
            </a:extLst>
          </p:cNvPr>
          <p:cNvSpPr txBox="1"/>
          <p:nvPr/>
        </p:nvSpPr>
        <p:spPr>
          <a:xfrm>
            <a:off x="7547650" y="6225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Акции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593089-B28E-4B08-863B-8E649F73833A}"/>
              </a:ext>
            </a:extLst>
          </p:cNvPr>
          <p:cNvSpPr txBox="1"/>
          <p:nvPr/>
        </p:nvSpPr>
        <p:spPr>
          <a:xfrm>
            <a:off x="8002143" y="520983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Облигации</a:t>
            </a: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CAC1DC-7FDA-4C31-9CAF-76E2605C6E1D}"/>
              </a:ext>
            </a:extLst>
          </p:cNvPr>
          <p:cNvSpPr txBox="1"/>
          <p:nvPr/>
        </p:nvSpPr>
        <p:spPr>
          <a:xfrm>
            <a:off x="1447110" y="1016818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/>
              <a:t>ETF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7A4556-4A7E-45CD-9E0A-4B696A7C1CE6}"/>
              </a:ext>
            </a:extLst>
          </p:cNvPr>
          <p:cNvSpPr txBox="1"/>
          <p:nvPr/>
        </p:nvSpPr>
        <p:spPr>
          <a:xfrm>
            <a:off x="385517" y="388684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Отчётность</a:t>
            </a:r>
            <a:endParaRPr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4F1E6C-D583-42DF-A2DB-A5B43FCD8876}"/>
              </a:ext>
            </a:extLst>
          </p:cNvPr>
          <p:cNvSpPr txBox="1"/>
          <p:nvPr/>
        </p:nvSpPr>
        <p:spPr>
          <a:xfrm>
            <a:off x="9764860" y="442658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Рейтинги</a:t>
            </a:r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1202BD-3B15-47E0-B21F-7D2BBE0B8F3E}"/>
              </a:ext>
            </a:extLst>
          </p:cNvPr>
          <p:cNvSpPr txBox="1"/>
          <p:nvPr/>
        </p:nvSpPr>
        <p:spPr>
          <a:xfrm>
            <a:off x="6567135" y="3867670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Консенсус-прогнозы</a:t>
            </a:r>
            <a:endParaRPr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E45939-FFC5-4A1F-AB04-C9AD89DAF596}"/>
              </a:ext>
            </a:extLst>
          </p:cNvPr>
          <p:cNvSpPr txBox="1"/>
          <p:nvPr/>
        </p:nvSpPr>
        <p:spPr>
          <a:xfrm>
            <a:off x="127631" y="28939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Чат</a:t>
            </a:r>
            <a:endParaRPr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A6744F8-1C6B-4562-AA5B-5CCF6883AF7A}"/>
              </a:ext>
            </a:extLst>
          </p:cNvPr>
          <p:cNvSpPr txBox="1"/>
          <p:nvPr/>
        </p:nvSpPr>
        <p:spPr>
          <a:xfrm>
            <a:off x="7961136" y="1248970"/>
            <a:ext cx="17373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Индексы</a:t>
            </a:r>
            <a:endParaRPr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512C35-4EFC-4893-AED6-FBF0BDCD1E21}"/>
              </a:ext>
            </a:extLst>
          </p:cNvPr>
          <p:cNvSpPr txBox="1"/>
          <p:nvPr/>
        </p:nvSpPr>
        <p:spPr>
          <a:xfrm>
            <a:off x="2912850" y="5445297"/>
            <a:ext cx="23940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Деривативы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81B0B9-5C8B-4D84-AD9F-12AC192D225B}"/>
              </a:ext>
            </a:extLst>
          </p:cNvPr>
          <p:cNvSpPr txBox="1"/>
          <p:nvPr/>
        </p:nvSpPr>
        <p:spPr>
          <a:xfrm>
            <a:off x="3085719" y="58568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Новости</a:t>
            </a:r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D0CAD5-59CF-4024-9A4B-1E1E5F76A573}"/>
              </a:ext>
            </a:extLst>
          </p:cNvPr>
          <p:cNvSpPr txBox="1"/>
          <p:nvPr/>
        </p:nvSpPr>
        <p:spPr>
          <a:xfrm>
            <a:off x="5433068" y="87390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Аналитика</a:t>
            </a:r>
            <a:endParaRPr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7BCD479-1854-46AC-8082-60E4491F41D6}"/>
              </a:ext>
            </a:extLst>
          </p:cNvPr>
          <p:cNvSpPr txBox="1"/>
          <p:nvPr/>
        </p:nvSpPr>
        <p:spPr>
          <a:xfrm>
            <a:off x="33184" y="1720356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2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Журнал</a:t>
            </a:r>
            <a:r>
              <a:rPr dirty="0"/>
              <a:t> Cbonds Review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0F581F-5044-4C8F-B16F-F786420D223D}"/>
              </a:ext>
            </a:extLst>
          </p:cNvPr>
          <p:cNvSpPr txBox="1"/>
          <p:nvPr/>
        </p:nvSpPr>
        <p:spPr>
          <a:xfrm>
            <a:off x="5501640" y="355329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Сбондс</a:t>
            </a:r>
            <a:r>
              <a:rPr dirty="0"/>
              <a:t>-ТВ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3C89B0-2AF2-46B6-B578-68BE15C038C2}"/>
              </a:ext>
            </a:extLst>
          </p:cNvPr>
          <p:cNvSpPr txBox="1"/>
          <p:nvPr/>
        </p:nvSpPr>
        <p:spPr>
          <a:xfrm>
            <a:off x="4527234" y="4628499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Денежный</a:t>
            </a:r>
            <a:r>
              <a:rPr dirty="0"/>
              <a:t> </a:t>
            </a:r>
            <a:r>
              <a:rPr dirty="0" err="1"/>
              <a:t>рынок</a:t>
            </a:r>
            <a:endParaRPr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5B975C-286A-4FB0-8C90-7094F224F4A2}"/>
              </a:ext>
            </a:extLst>
          </p:cNvPr>
          <p:cNvSpPr txBox="1"/>
          <p:nvPr/>
        </p:nvSpPr>
        <p:spPr>
          <a:xfrm>
            <a:off x="10856171" y="13401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/>
              <a:t>ЦФА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68BE9E-24CB-43BB-B9EF-071C784FB7E2}"/>
              </a:ext>
            </a:extLst>
          </p:cNvPr>
          <p:cNvSpPr txBox="1"/>
          <p:nvPr/>
        </p:nvSpPr>
        <p:spPr>
          <a:xfrm>
            <a:off x="9931882" y="5375796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05493"/>
                </a:solidFill>
                <a:latin typeface="Arial"/>
              </a:defRPr>
            </a:pPr>
            <a:r>
              <a:rPr dirty="0" err="1"/>
              <a:t>Курсы</a:t>
            </a:r>
            <a:r>
              <a:rPr dirty="0"/>
              <a:t> </a:t>
            </a:r>
            <a:r>
              <a:rPr dirty="0" err="1"/>
              <a:t>валют</a:t>
            </a:r>
            <a:endParaRPr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C4E0D7D-708B-4DBA-9FD6-AA5611311A23}"/>
              </a:ext>
            </a:extLst>
          </p:cNvPr>
          <p:cNvSpPr txBox="1"/>
          <p:nvPr/>
        </p:nvSpPr>
        <p:spPr>
          <a:xfrm>
            <a:off x="5943316" y="1328148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 err="1"/>
              <a:t>Паевые</a:t>
            </a:r>
            <a:r>
              <a:rPr dirty="0"/>
              <a:t> </a:t>
            </a:r>
            <a:r>
              <a:rPr dirty="0" err="1"/>
              <a:t>фонды</a:t>
            </a:r>
            <a:endParaRPr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6C20F6E-21A4-475B-A518-B9D476686B1A}"/>
              </a:ext>
            </a:extLst>
          </p:cNvPr>
          <p:cNvSpPr txBox="1"/>
          <p:nvPr/>
        </p:nvSpPr>
        <p:spPr>
          <a:xfrm>
            <a:off x="2469470" y="1041657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60">
                <a:solidFill>
                  <a:srgbClr val="007396"/>
                </a:solidFill>
                <a:latin typeface="Arial"/>
              </a:defRPr>
            </a:pPr>
            <a:r>
              <a:rPr dirty="0" err="1"/>
              <a:t>Корпоративные</a:t>
            </a:r>
            <a:r>
              <a:rPr dirty="0"/>
              <a:t> </a:t>
            </a:r>
            <a:r>
              <a:rPr dirty="0" err="1"/>
              <a:t>бонды</a:t>
            </a: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1D967F-B7C3-408B-9103-160D108F8C5F}"/>
              </a:ext>
            </a:extLst>
          </p:cNvPr>
          <p:cNvSpPr txBox="1"/>
          <p:nvPr/>
        </p:nvSpPr>
        <p:spPr>
          <a:xfrm>
            <a:off x="9561336" y="1280868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>
                <a:solidFill>
                  <a:srgbClr val="007396"/>
                </a:solidFill>
                <a:latin typeface="Arial"/>
              </a:defRPr>
            </a:pPr>
            <a:r>
              <a:rPr dirty="0" err="1"/>
              <a:t>Депозитарные</a:t>
            </a:r>
            <a:r>
              <a:rPr dirty="0"/>
              <a:t> </a:t>
            </a:r>
            <a:r>
              <a:rPr dirty="0" err="1"/>
              <a:t>расписки</a:t>
            </a:r>
            <a:endParaRPr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3D0A8E-57C3-4988-89C8-238877D5AA8A}"/>
              </a:ext>
            </a:extLst>
          </p:cNvPr>
          <p:cNvSpPr txBox="1"/>
          <p:nvPr/>
        </p:nvSpPr>
        <p:spPr>
          <a:xfrm>
            <a:off x="3584950" y="1356808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 err="1"/>
              <a:t>Мультипликаторы</a:t>
            </a:r>
            <a:endParaRPr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1344C9-EE8A-45F4-BEC6-A06F637C3FD0}"/>
              </a:ext>
            </a:extLst>
          </p:cNvPr>
          <p:cNvSpPr txBox="1"/>
          <p:nvPr/>
        </p:nvSpPr>
        <p:spPr>
          <a:xfrm>
            <a:off x="611534" y="5673362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t>Beta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A084620-0E55-4C8C-8859-66DE2E13806E}"/>
              </a:ext>
            </a:extLst>
          </p:cNvPr>
          <p:cNvSpPr txBox="1"/>
          <p:nvPr/>
        </p:nvSpPr>
        <p:spPr>
          <a:xfrm>
            <a:off x="9817731" y="4082819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Free-Float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FB3E0B2-14DD-4550-B963-67BB8444ACA4}"/>
              </a:ext>
            </a:extLst>
          </p:cNvPr>
          <p:cNvSpPr txBox="1"/>
          <p:nvPr/>
        </p:nvSpPr>
        <p:spPr>
          <a:xfrm>
            <a:off x="2264029" y="6351258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 err="1"/>
              <a:t>Еврооблигации</a:t>
            </a:r>
            <a:endParaRPr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1DD1D4-5E1D-44CE-ADA5-A4EFC2AD46C4}"/>
              </a:ext>
            </a:extLst>
          </p:cNvPr>
          <p:cNvSpPr txBox="1"/>
          <p:nvPr/>
        </p:nvSpPr>
        <p:spPr>
          <a:xfrm>
            <a:off x="2328510" y="4727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IPO/SPO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9D61FB-2649-4468-B6DD-2F8BAD3383BA}"/>
              </a:ext>
            </a:extLst>
          </p:cNvPr>
          <p:cNvSpPr txBox="1"/>
          <p:nvPr/>
        </p:nvSpPr>
        <p:spPr>
          <a:xfrm>
            <a:off x="8943071" y="94878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Target Price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4ABE1E2-87CD-4208-9B43-EAB1C92BA376}"/>
              </a:ext>
            </a:extLst>
          </p:cNvPr>
          <p:cNvSpPr txBox="1"/>
          <p:nvPr/>
        </p:nvSpPr>
        <p:spPr>
          <a:xfrm>
            <a:off x="817612" y="4828976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 err="1"/>
              <a:t>Сукук</a:t>
            </a:r>
            <a:endParaRPr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D5DF0E4-1017-4FBF-998B-DDE5AF09B3F6}"/>
              </a:ext>
            </a:extLst>
          </p:cNvPr>
          <p:cNvSpPr txBox="1"/>
          <p:nvPr/>
        </p:nvSpPr>
        <p:spPr>
          <a:xfrm>
            <a:off x="3202742" y="467480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Watchlist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0896F48-1E15-4FB8-987C-FB88663458C8}"/>
              </a:ext>
            </a:extLst>
          </p:cNvPr>
          <p:cNvSpPr txBox="1"/>
          <p:nvPr/>
        </p:nvSpPr>
        <p:spPr>
          <a:xfrm>
            <a:off x="7796297" y="178155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Best Bid/Ask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F20A42C-A9AA-4BD7-852B-605C064E32F9}"/>
              </a:ext>
            </a:extLst>
          </p:cNvPr>
          <p:cNvSpPr txBox="1"/>
          <p:nvPr/>
        </p:nvSpPr>
        <p:spPr>
          <a:xfrm>
            <a:off x="6399814" y="630428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135 </a:t>
            </a:r>
            <a:r>
              <a:rPr dirty="0" err="1"/>
              <a:t>бирж</a:t>
            </a:r>
            <a:r>
              <a:rPr dirty="0"/>
              <a:t> </a:t>
            </a:r>
            <a:r>
              <a:rPr dirty="0" err="1"/>
              <a:t>мира</a:t>
            </a:r>
            <a:endParaRPr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2C3EC5B-BAAE-46F9-A941-EE6D6382D436}"/>
              </a:ext>
            </a:extLst>
          </p:cNvPr>
          <p:cNvSpPr txBox="1"/>
          <p:nvPr/>
        </p:nvSpPr>
        <p:spPr>
          <a:xfrm>
            <a:off x="5454652" y="6642"/>
            <a:ext cx="1925864" cy="3877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90,000+ </a:t>
            </a:r>
            <a:r>
              <a:rPr dirty="0" err="1"/>
              <a:t>акций</a:t>
            </a:r>
            <a:endParaRPr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C99AC7F-CD44-4BB1-A59A-F44B431CA0C3}"/>
              </a:ext>
            </a:extLst>
          </p:cNvPr>
          <p:cNvSpPr txBox="1"/>
          <p:nvPr/>
        </p:nvSpPr>
        <p:spPr>
          <a:xfrm>
            <a:off x="4291744" y="5833240"/>
            <a:ext cx="20116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007396"/>
                </a:solidFill>
                <a:latin typeface="Arial"/>
              </a:defRPr>
            </a:pPr>
            <a:r>
              <a:rPr dirty="0"/>
              <a:t>5000+ </a:t>
            </a:r>
            <a:r>
              <a:rPr dirty="0" err="1"/>
              <a:t>источников</a:t>
            </a:r>
            <a:r>
              <a:rPr dirty="0"/>
              <a:t> </a:t>
            </a:r>
            <a:r>
              <a:rPr dirty="0" err="1"/>
              <a:t>информации</a:t>
            </a:r>
            <a:endParaRPr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4D0D227-6DF0-4E95-80F8-B9FC0B14754B}"/>
              </a:ext>
            </a:extLst>
          </p:cNvPr>
          <p:cNvSpPr txBox="1"/>
          <p:nvPr/>
        </p:nvSpPr>
        <p:spPr>
          <a:xfrm>
            <a:off x="7298655" y="5920463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00">
                <a:solidFill>
                  <a:srgbClr val="007396"/>
                </a:solidFill>
                <a:latin typeface="Arial"/>
              </a:defRPr>
            </a:pPr>
            <a:r>
              <a:rPr dirty="0"/>
              <a:t>52 </a:t>
            </a:r>
            <a:r>
              <a:rPr dirty="0" err="1"/>
              <a:t>рейтинговых</a:t>
            </a:r>
            <a:r>
              <a:rPr dirty="0"/>
              <a:t> </a:t>
            </a:r>
            <a:r>
              <a:rPr dirty="0" err="1"/>
              <a:t>агентства</a:t>
            </a:r>
            <a:endParaRPr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D05FFA7-B515-43A4-A805-7995A370D235}"/>
              </a:ext>
            </a:extLst>
          </p:cNvPr>
          <p:cNvSpPr txBox="1"/>
          <p:nvPr/>
        </p:nvSpPr>
        <p:spPr>
          <a:xfrm>
            <a:off x="2572286" y="5978551"/>
            <a:ext cx="1760926" cy="3877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177 </a:t>
            </a:r>
            <a:r>
              <a:rPr dirty="0" err="1"/>
              <a:t>стран</a:t>
            </a:r>
            <a:endParaRPr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9F29C0C-B028-4BC8-9955-2B0A3AF578A6}"/>
              </a:ext>
            </a:extLst>
          </p:cNvPr>
          <p:cNvSpPr txBox="1"/>
          <p:nvPr/>
        </p:nvSpPr>
        <p:spPr>
          <a:xfrm>
            <a:off x="886721" y="34473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68 </a:t>
            </a:r>
            <a:r>
              <a:rPr dirty="0" err="1"/>
              <a:t>отраслей</a:t>
            </a:r>
            <a:endParaRPr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4B11D95-4C1D-4DB9-9C95-5FCAA36B4A4C}"/>
              </a:ext>
            </a:extLst>
          </p:cNvPr>
          <p:cNvSpPr txBox="1"/>
          <p:nvPr/>
        </p:nvSpPr>
        <p:spPr>
          <a:xfrm>
            <a:off x="3371958" y="5133631"/>
            <a:ext cx="20116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007396"/>
                </a:solidFill>
                <a:latin typeface="Arial"/>
              </a:defRPr>
            </a:pPr>
            <a:r>
              <a:rPr dirty="0" err="1"/>
              <a:t>Мультипликаторы</a:t>
            </a:r>
            <a:r>
              <a:rPr dirty="0"/>
              <a:t>: </a:t>
            </a:r>
            <a:r>
              <a:rPr dirty="0" err="1"/>
              <a:t>более</a:t>
            </a:r>
            <a:r>
              <a:rPr dirty="0"/>
              <a:t> 120 </a:t>
            </a:r>
            <a:r>
              <a:rPr dirty="0" err="1"/>
              <a:t>показателей</a:t>
            </a:r>
            <a:endParaRPr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900D6BD-6E27-407A-B3F5-A58E64A6DAAC}"/>
              </a:ext>
            </a:extLst>
          </p:cNvPr>
          <p:cNvSpPr txBox="1"/>
          <p:nvPr/>
        </p:nvSpPr>
        <p:spPr>
          <a:xfrm>
            <a:off x="2575129" y="4006263"/>
            <a:ext cx="3479542" cy="3139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007396"/>
                </a:solidFill>
                <a:latin typeface="Arial"/>
              </a:defRPr>
            </a:pPr>
            <a:r>
              <a:rPr lang="ru-RU" dirty="0"/>
              <a:t>Б</a:t>
            </a:r>
            <a:r>
              <a:rPr dirty="0" err="1"/>
              <a:t>юллетень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драгоценным</a:t>
            </a:r>
            <a:r>
              <a:rPr dirty="0"/>
              <a:t> </a:t>
            </a:r>
            <a:r>
              <a:rPr dirty="0" err="1"/>
              <a:t>металлам</a:t>
            </a:r>
            <a:endParaRPr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523AB60-BB1E-49CE-8716-5DB3AEDA2D71}"/>
              </a:ext>
            </a:extLst>
          </p:cNvPr>
          <p:cNvSpPr txBox="1"/>
          <p:nvPr/>
        </p:nvSpPr>
        <p:spPr>
          <a:xfrm>
            <a:off x="883067" y="737455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60">
                <a:solidFill>
                  <a:srgbClr val="007396"/>
                </a:solidFill>
                <a:latin typeface="Arial"/>
              </a:defRPr>
            </a:pPr>
            <a:r>
              <a:rPr dirty="0" err="1"/>
              <a:t>Заказные</a:t>
            </a:r>
            <a:r>
              <a:rPr dirty="0"/>
              <a:t> </a:t>
            </a:r>
            <a:r>
              <a:rPr dirty="0" err="1"/>
              <a:t>индексы</a:t>
            </a:r>
            <a:endParaRPr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CB885E8-40B2-4AF0-8AFE-1E9370416C5F}"/>
              </a:ext>
            </a:extLst>
          </p:cNvPr>
          <p:cNvSpPr txBox="1"/>
          <p:nvPr/>
        </p:nvSpPr>
        <p:spPr>
          <a:xfrm>
            <a:off x="10222060" y="4937493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60">
                <a:solidFill>
                  <a:srgbClr val="007396"/>
                </a:solidFill>
                <a:latin typeface="Arial"/>
              </a:defRPr>
            </a:pPr>
            <a:r>
              <a:rPr dirty="0"/>
              <a:t>80,000+ </a:t>
            </a:r>
            <a:r>
              <a:rPr dirty="0" err="1"/>
              <a:t>индексов</a:t>
            </a:r>
            <a:endParaRPr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6CA6D1A-DDE9-4AD9-AF90-6282B4598E59}"/>
              </a:ext>
            </a:extLst>
          </p:cNvPr>
          <p:cNvSpPr txBox="1"/>
          <p:nvPr/>
        </p:nvSpPr>
        <p:spPr>
          <a:xfrm>
            <a:off x="120644" y="437283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 err="1"/>
              <a:t>Рэнкинги</a:t>
            </a:r>
            <a:endParaRPr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835C382-60A4-46B3-A299-6A65F1235144}"/>
              </a:ext>
            </a:extLst>
          </p:cNvPr>
          <p:cNvSpPr txBox="1"/>
          <p:nvPr/>
        </p:nvSpPr>
        <p:spPr>
          <a:xfrm>
            <a:off x="1984237" y="5132223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920">
                <a:solidFill>
                  <a:srgbClr val="007396"/>
                </a:solidFill>
                <a:latin typeface="Arial"/>
              </a:defRPr>
            </a:pPr>
            <a:r>
              <a:rPr dirty="0"/>
              <a:t>CDS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A0C4840-586F-4AA0-8A18-78FA4214B48A}"/>
              </a:ext>
            </a:extLst>
          </p:cNvPr>
          <p:cNvSpPr txBox="1"/>
          <p:nvPr/>
        </p:nvSpPr>
        <p:spPr>
          <a:xfrm>
            <a:off x="11349682" y="4200958"/>
            <a:ext cx="721674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P/E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F101DB1-E373-436A-9959-12B004EDA57E}"/>
              </a:ext>
            </a:extLst>
          </p:cNvPr>
          <p:cNvSpPr txBox="1"/>
          <p:nvPr/>
        </p:nvSpPr>
        <p:spPr>
          <a:xfrm>
            <a:off x="4673835" y="65163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P/B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E78609B-150D-4878-8C7E-ED21F04E98B5}"/>
              </a:ext>
            </a:extLst>
          </p:cNvPr>
          <p:cNvSpPr txBox="1"/>
          <p:nvPr/>
        </p:nvSpPr>
        <p:spPr>
          <a:xfrm>
            <a:off x="3620076" y="40542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EV/EBITDA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52B614A-A4BB-4C0C-98D8-30822A759241}"/>
              </a:ext>
            </a:extLst>
          </p:cNvPr>
          <p:cNvSpPr txBox="1"/>
          <p:nvPr/>
        </p:nvSpPr>
        <p:spPr>
          <a:xfrm>
            <a:off x="2186002" y="565300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ROE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92C7ACC-10F2-4BF3-A9C6-E42462723E27}"/>
              </a:ext>
            </a:extLst>
          </p:cNvPr>
          <p:cNvSpPr txBox="1"/>
          <p:nvPr/>
        </p:nvSpPr>
        <p:spPr>
          <a:xfrm>
            <a:off x="11157079" y="805805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DPS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5716D3A-B6EF-4520-A587-B5CCA9670C3E}"/>
              </a:ext>
            </a:extLst>
          </p:cNvPr>
          <p:cNvSpPr txBox="1"/>
          <p:nvPr/>
        </p:nvSpPr>
        <p:spPr>
          <a:xfrm>
            <a:off x="5346661" y="176813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BVPS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CE47C94-9423-4603-B71A-77B3BBD66A24}"/>
              </a:ext>
            </a:extLst>
          </p:cNvPr>
          <p:cNvSpPr txBox="1"/>
          <p:nvPr/>
        </p:nvSpPr>
        <p:spPr>
          <a:xfrm>
            <a:off x="4646466" y="1745279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EPS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43EDFF6-6B8E-4F7C-B667-D39D7F354504}"/>
              </a:ext>
            </a:extLst>
          </p:cNvPr>
          <p:cNvSpPr txBox="1"/>
          <p:nvPr/>
        </p:nvSpPr>
        <p:spPr>
          <a:xfrm>
            <a:off x="7150761" y="5068165"/>
            <a:ext cx="947535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EBITDA Margin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5F867CD-E2E9-4118-BF8F-E63D65546EF8}"/>
              </a:ext>
            </a:extLst>
          </p:cNvPr>
          <p:cNvSpPr txBox="1"/>
          <p:nvPr/>
        </p:nvSpPr>
        <p:spPr>
          <a:xfrm>
            <a:off x="54498" y="520983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t>Market Cap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C3DDE72-794C-4427-B9CF-C1C6A63F182D}"/>
              </a:ext>
            </a:extLst>
          </p:cNvPr>
          <p:cNvSpPr txBox="1"/>
          <p:nvPr/>
        </p:nvSpPr>
        <p:spPr>
          <a:xfrm>
            <a:off x="4801554" y="648716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 err="1"/>
              <a:t>Ликвидность</a:t>
            </a:r>
            <a:endParaRPr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A242677-189B-42F2-84F8-132C78135BF5}"/>
              </a:ext>
            </a:extLst>
          </p:cNvPr>
          <p:cNvSpPr txBox="1"/>
          <p:nvPr/>
        </p:nvSpPr>
        <p:spPr>
          <a:xfrm>
            <a:off x="4252914" y="6212847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6464"/>
                </a:solidFill>
                <a:latin typeface="Arial"/>
              </a:defRPr>
            </a:pPr>
            <a:r>
              <a:t>Доходность к погашению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106D112-99F7-4B03-BAF5-E7AD7E78901F}"/>
              </a:ext>
            </a:extLst>
          </p:cNvPr>
          <p:cNvSpPr txBox="1"/>
          <p:nvPr/>
        </p:nvSpPr>
        <p:spPr>
          <a:xfrm>
            <a:off x="147109" y="42571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6464"/>
                </a:solidFill>
                <a:latin typeface="Arial"/>
              </a:defRPr>
            </a:pPr>
            <a:r>
              <a:rPr dirty="0" err="1"/>
              <a:t>Дивидендная</a:t>
            </a:r>
            <a:r>
              <a:rPr dirty="0"/>
              <a:t> </a:t>
            </a:r>
            <a:r>
              <a:rPr dirty="0" err="1"/>
              <a:t>доходность</a:t>
            </a:r>
            <a:endParaRPr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AE6BE43-D1D8-4341-A9CE-7A450A52292E}"/>
              </a:ext>
            </a:extLst>
          </p:cNvPr>
          <p:cNvSpPr txBox="1"/>
          <p:nvPr/>
        </p:nvSpPr>
        <p:spPr>
          <a:xfrm>
            <a:off x="7588534" y="560932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Credit Spread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B8A682-E91B-4386-92E5-715302C86186}"/>
              </a:ext>
            </a:extLst>
          </p:cNvPr>
          <p:cNvSpPr txBox="1"/>
          <p:nvPr/>
        </p:nvSpPr>
        <p:spPr>
          <a:xfrm>
            <a:off x="8098296" y="4843101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rPr dirty="0" err="1"/>
              <a:t>Рейтинговая</a:t>
            </a:r>
            <a:r>
              <a:rPr dirty="0"/>
              <a:t> </a:t>
            </a:r>
            <a:r>
              <a:rPr dirty="0" err="1"/>
              <a:t>история</a:t>
            </a:r>
            <a:endParaRPr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65038D3-D9C7-4AA3-8D81-AAD732EDAF59}"/>
              </a:ext>
            </a:extLst>
          </p:cNvPr>
          <p:cNvSpPr txBox="1"/>
          <p:nvPr/>
        </p:nvSpPr>
        <p:spPr>
          <a:xfrm>
            <a:off x="11352095" y="178155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РСБУ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080BE29-00F2-4618-83B8-9F04102199E8}"/>
              </a:ext>
            </a:extLst>
          </p:cNvPr>
          <p:cNvSpPr txBox="1"/>
          <p:nvPr/>
        </p:nvSpPr>
        <p:spPr>
          <a:xfrm>
            <a:off x="185458" y="110883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МСФО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648A268-D170-40AE-A460-2505A88B5AA6}"/>
              </a:ext>
            </a:extLst>
          </p:cNvPr>
          <p:cNvSpPr txBox="1"/>
          <p:nvPr/>
        </p:nvSpPr>
        <p:spPr>
          <a:xfrm>
            <a:off x="7641096" y="1008666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US GAAP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D2DD469-F0CC-42F2-A76F-0F1D0916101A}"/>
              </a:ext>
            </a:extLst>
          </p:cNvPr>
          <p:cNvSpPr txBox="1"/>
          <p:nvPr/>
        </p:nvSpPr>
        <p:spPr>
          <a:xfrm>
            <a:off x="9487692" y="1685140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ESG-</a:t>
            </a:r>
            <a:r>
              <a:rPr dirty="0" err="1"/>
              <a:t>отчётность</a:t>
            </a:r>
            <a:endParaRPr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E34038C-02BA-48A4-A6F3-FA1BE10B3A0F}"/>
              </a:ext>
            </a:extLst>
          </p:cNvPr>
          <p:cNvSpPr txBox="1"/>
          <p:nvPr/>
        </p:nvSpPr>
        <p:spPr>
          <a:xfrm>
            <a:off x="3002786" y="375141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6464"/>
                </a:solidFill>
                <a:latin typeface="Arial"/>
              </a:defRPr>
            </a:pPr>
            <a:r>
              <a:t>Корпоративные действия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8049931-F167-4C28-87A7-A67F4BA5669F}"/>
              </a:ext>
            </a:extLst>
          </p:cNvPr>
          <p:cNvSpPr txBox="1"/>
          <p:nvPr/>
        </p:nvSpPr>
        <p:spPr>
          <a:xfrm>
            <a:off x="1468863" y="578988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t>M&amp;A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24EF96C-04DA-4E04-BD81-9248A11BC1E0}"/>
              </a:ext>
            </a:extLst>
          </p:cNvPr>
          <p:cNvSpPr txBox="1"/>
          <p:nvPr/>
        </p:nvSpPr>
        <p:spPr>
          <a:xfrm>
            <a:off x="8949051" y="972813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6464"/>
                </a:solidFill>
                <a:latin typeface="Arial"/>
              </a:defRPr>
            </a:pPr>
            <a:r>
              <a:rPr dirty="0" err="1"/>
              <a:t>Корпоративные</a:t>
            </a:r>
            <a:r>
              <a:rPr dirty="0"/>
              <a:t> </a:t>
            </a:r>
            <a:r>
              <a:rPr dirty="0" err="1"/>
              <a:t>новости</a:t>
            </a:r>
            <a:endParaRPr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F44DF38-0DEA-4C2D-A3A0-17479A782F08}"/>
              </a:ext>
            </a:extLst>
          </p:cNvPr>
          <p:cNvSpPr txBox="1"/>
          <p:nvPr/>
        </p:nvSpPr>
        <p:spPr>
          <a:xfrm>
            <a:off x="5618540" y="4431621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t>Рыночные события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87BD312-0352-48A9-B4F1-6C57F465CB1B}"/>
              </a:ext>
            </a:extLst>
          </p:cNvPr>
          <p:cNvSpPr txBox="1"/>
          <p:nvPr/>
        </p:nvSpPr>
        <p:spPr>
          <a:xfrm>
            <a:off x="292361" y="143730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t>Макроэкономика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143C348-A053-4DBA-A19D-19C71093477C}"/>
              </a:ext>
            </a:extLst>
          </p:cNvPr>
          <p:cNvSpPr txBox="1"/>
          <p:nvPr/>
        </p:nvSpPr>
        <p:spPr>
          <a:xfrm>
            <a:off x="36920" y="6403577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t>Календарь событий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084107E-78E1-4FB0-BF0E-3F6A17725466}"/>
              </a:ext>
            </a:extLst>
          </p:cNvPr>
          <p:cNvSpPr txBox="1"/>
          <p:nvPr/>
        </p:nvSpPr>
        <p:spPr>
          <a:xfrm>
            <a:off x="3190894" y="4314458"/>
            <a:ext cx="173736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646464"/>
                </a:solidFill>
                <a:latin typeface="Arial"/>
              </a:defRPr>
            </a:pPr>
            <a:r>
              <a:rPr dirty="0" err="1"/>
              <a:t>Дивидендный</a:t>
            </a:r>
            <a:r>
              <a:rPr dirty="0"/>
              <a:t> </a:t>
            </a:r>
            <a:r>
              <a:rPr dirty="0" err="1"/>
              <a:t>календарь</a:t>
            </a:r>
            <a:endParaRPr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BFE2D13-9522-4DA0-9C19-C9195DBB585C}"/>
              </a:ext>
            </a:extLst>
          </p:cNvPr>
          <p:cNvSpPr txBox="1"/>
          <p:nvPr/>
        </p:nvSpPr>
        <p:spPr>
          <a:xfrm>
            <a:off x="9213372" y="526922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rPr dirty="0"/>
              <a:t>IPO/SPO </a:t>
            </a:r>
            <a:r>
              <a:rPr dirty="0" err="1"/>
              <a:t>календарь</a:t>
            </a:r>
            <a:endParaRPr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DE822B7-F5CE-4F0B-B4EF-9CB3C5043FE7}"/>
              </a:ext>
            </a:extLst>
          </p:cNvPr>
          <p:cNvSpPr txBox="1"/>
          <p:nvPr/>
        </p:nvSpPr>
        <p:spPr>
          <a:xfrm>
            <a:off x="10241330" y="6071505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t>Отчётный календарь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626E75B-8D21-40A0-BB77-9CAA234EC17E}"/>
              </a:ext>
            </a:extLst>
          </p:cNvPr>
          <p:cNvSpPr txBox="1"/>
          <p:nvPr/>
        </p:nvSpPr>
        <p:spPr>
          <a:xfrm>
            <a:off x="6121215" y="182504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 err="1"/>
              <a:t>Конференции</a:t>
            </a:r>
            <a:endParaRPr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C95D402D-E532-4E2B-875E-8183CD3AC1D3}"/>
              </a:ext>
            </a:extLst>
          </p:cNvPr>
          <p:cNvSpPr txBox="1"/>
          <p:nvPr/>
        </p:nvSpPr>
        <p:spPr>
          <a:xfrm>
            <a:off x="3478479" y="1829814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 err="1"/>
              <a:t>Обучение</a:t>
            </a:r>
            <a:endParaRPr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D660B77-85BD-4267-9945-EEEF0AE08E60}"/>
              </a:ext>
            </a:extLst>
          </p:cNvPr>
          <p:cNvSpPr txBox="1"/>
          <p:nvPr/>
        </p:nvSpPr>
        <p:spPr>
          <a:xfrm>
            <a:off x="8003569" y="4395367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 err="1"/>
              <a:t>Вебинары</a:t>
            </a:r>
            <a:endParaRPr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AA96B68-31CE-4D51-95E9-738BAABD4938}"/>
              </a:ext>
            </a:extLst>
          </p:cNvPr>
          <p:cNvSpPr txBox="1"/>
          <p:nvPr/>
        </p:nvSpPr>
        <p:spPr>
          <a:xfrm>
            <a:off x="1859424" y="4360161"/>
            <a:ext cx="1463040" cy="498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rPr dirty="0" err="1"/>
              <a:t>Поддержка</a:t>
            </a:r>
            <a:r>
              <a:rPr dirty="0"/>
              <a:t> </a:t>
            </a:r>
            <a:r>
              <a:rPr dirty="0" err="1"/>
              <a:t>клиентов</a:t>
            </a:r>
            <a:endParaRPr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7C410BBB-44B2-4C35-BB38-CEB60B415D34}"/>
              </a:ext>
            </a:extLst>
          </p:cNvPr>
          <p:cNvSpPr txBox="1"/>
          <p:nvPr/>
        </p:nvSpPr>
        <p:spPr>
          <a:xfrm>
            <a:off x="2396230" y="1397851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/>
              <a:t>API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22173212-9510-4D30-93C6-825FB262A619}"/>
              </a:ext>
            </a:extLst>
          </p:cNvPr>
          <p:cNvSpPr txBox="1"/>
          <p:nvPr/>
        </p:nvSpPr>
        <p:spPr>
          <a:xfrm>
            <a:off x="715004" y="6104172"/>
            <a:ext cx="11887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40">
                <a:solidFill>
                  <a:srgbClr val="646464"/>
                </a:solidFill>
                <a:latin typeface="Arial"/>
              </a:defRPr>
            </a:pPr>
            <a:r>
              <a:rPr dirty="0" err="1"/>
              <a:t>Интеграция</a:t>
            </a:r>
            <a:endParaRPr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4FBB374-4BE9-49C9-86C6-E0B0E77DEB7A}"/>
              </a:ext>
            </a:extLst>
          </p:cNvPr>
          <p:cNvSpPr txBox="1"/>
          <p:nvPr/>
        </p:nvSpPr>
        <p:spPr>
          <a:xfrm>
            <a:off x="8829816" y="6409558"/>
            <a:ext cx="146304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320">
                <a:solidFill>
                  <a:srgbClr val="646464"/>
                </a:solidFill>
                <a:latin typeface="Arial"/>
              </a:defRPr>
            </a:pPr>
            <a:r>
              <a:rPr dirty="0" err="1"/>
              <a:t>Клиентские</a:t>
            </a:r>
            <a:r>
              <a:rPr dirty="0"/>
              <a:t> </a:t>
            </a:r>
            <a:r>
              <a:rPr dirty="0" err="1"/>
              <a:t>Дашборды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3082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E90A5-8AD3-43C2-B062-47AAE3A07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4" y="0"/>
            <a:ext cx="10622280" cy="566692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  <a:latin typeface="Bahnschrift Light" panose="020B0502040204020203" pitchFamily="34" charset="0"/>
              </a:rPr>
              <a:t>Консенсус-прогнозы</a:t>
            </a:r>
            <a:endParaRPr lang="ru-RU" sz="2400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25A24A-4BAD-4DE7-8E16-D6060B894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4" y="621513"/>
            <a:ext cx="6887598" cy="31179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Типы активов:</a:t>
            </a:r>
            <a:endParaRPr lang="ru-RU" sz="1600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Золото, Серебро, Платина, Палладий, Валюты, Промышленные металлы , Сырьевые товары, Макроэкономика, Межбанковские ставки, Фондовые индексы, Криптовалюты.</a:t>
            </a:r>
          </a:p>
          <a:p>
            <a:pPr marL="0" indent="0">
              <a:buNone/>
            </a:pPr>
            <a:r>
              <a:rPr lang="ru-RU" sz="1600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Источники прогнозов:</a:t>
            </a:r>
            <a:endParaRPr lang="ru-RU" sz="1600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Всемирноизвестные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инвест.дома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 и профессиональные участники российского рынка.</a:t>
            </a: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Международные организации: IMF, </a:t>
            </a: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World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Bank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, OECD.</a:t>
            </a:r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7" name="Параллелограмм 1">
            <a:extLst>
              <a:ext uri="{FF2B5EF4-FFF2-40B4-BE49-F238E27FC236}">
                <a16:creationId xmlns:a16="http://schemas.microsoft.com/office/drawing/2014/main" id="{1A05D9CD-4982-4395-ABFD-5A4257DA188C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8" name="Пятиугольник 2">
            <a:extLst>
              <a:ext uri="{FF2B5EF4-FFF2-40B4-BE49-F238E27FC236}">
                <a16:creationId xmlns:a16="http://schemas.microsoft.com/office/drawing/2014/main" id="{125CD839-B878-456B-ADC1-EC5D97792A10}"/>
              </a:ext>
            </a:extLst>
          </p:cNvPr>
          <p:cNvSpPr/>
          <p:nvPr/>
        </p:nvSpPr>
        <p:spPr>
          <a:xfrm>
            <a:off x="-15551" y="59627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C571AC-3C94-4188-AF29-64A568330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7224" y="0"/>
            <a:ext cx="3876957" cy="324891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66BEB42-36AC-4C6A-838C-1C4A400BA9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204" y="3573848"/>
            <a:ext cx="3629823" cy="295487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113CD8C-3F15-46A8-835F-0BCB30D065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7224" y="3568352"/>
            <a:ext cx="3657133" cy="2954877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A59004A-5815-4AEC-BED2-092775F2C374}"/>
              </a:ext>
            </a:extLst>
          </p:cNvPr>
          <p:cNvSpPr/>
          <p:nvPr/>
        </p:nvSpPr>
        <p:spPr>
          <a:xfrm>
            <a:off x="31804" y="3072002"/>
            <a:ext cx="37300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Страны:</a:t>
            </a:r>
            <a:endParaRPr lang="ru-RU" sz="1600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Прогнозы для более чем 20 стран, включая РФ, США, Китай, Еврозону, Германию, Турцию, Бразилию, Великобританию, Австралию, Канаду, Японию, Южную Корею, Швецию, Швейцарию, Казахстан, Индию, Сингапур и др.</a:t>
            </a:r>
          </a:p>
        </p:txBody>
      </p:sp>
    </p:spTree>
    <p:extLst>
      <p:ext uri="{BB962C8B-B14F-4D97-AF65-F5344CB8AC3E}">
        <p14:creationId xmlns:p14="http://schemas.microsoft.com/office/powerpoint/2010/main" val="2661381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>
            <a:extLst>
              <a:ext uri="{FF2B5EF4-FFF2-40B4-BE49-F238E27FC236}">
                <a16:creationId xmlns:a16="http://schemas.microsoft.com/office/drawing/2014/main" id="{868FB602-CA05-45FF-839F-2A13B8674727}"/>
              </a:ext>
            </a:extLst>
          </p:cNvPr>
          <p:cNvSpPr/>
          <p:nvPr/>
        </p:nvSpPr>
        <p:spPr>
          <a:xfrm>
            <a:off x="537121" y="437794"/>
            <a:ext cx="10995323" cy="528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125"/>
              </a:lnSpc>
            </a:pPr>
            <a:r>
              <a:rPr lang="en-US" sz="3333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IPO </a:t>
            </a:r>
            <a:r>
              <a:rPr lang="ru-RU" sz="3333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и </a:t>
            </a:r>
            <a:r>
              <a:rPr lang="en-US" sz="3333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SPO</a:t>
            </a:r>
            <a:endParaRPr lang="en-US" sz="3333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23" name="Shape 21">
            <a:extLst>
              <a:ext uri="{FF2B5EF4-FFF2-40B4-BE49-F238E27FC236}">
                <a16:creationId xmlns:a16="http://schemas.microsoft.com/office/drawing/2014/main" id="{661A41B5-B21D-4CFC-9EE0-656ED5B290BF}"/>
              </a:ext>
            </a:extLst>
          </p:cNvPr>
          <p:cNvSpPr/>
          <p:nvPr/>
        </p:nvSpPr>
        <p:spPr>
          <a:xfrm>
            <a:off x="165685" y="816417"/>
            <a:ext cx="4352428" cy="3640138"/>
          </a:xfrm>
          <a:prstGeom prst="roundRect">
            <a:avLst>
              <a:gd name="adj" fmla="val 5554"/>
            </a:avLst>
          </a:prstGeom>
          <a:solidFill>
            <a:schemeClr val="accent5">
              <a:lumMod val="40000"/>
              <a:lumOff val="60000"/>
            </a:schemeClr>
          </a:solidFill>
          <a:ln/>
          <a:effectLst>
            <a:outerShdw dist="12700" dir="2700000" algn="bl" rotWithShape="0">
              <a:srgbClr val="E6DED2">
                <a:alpha val="100000"/>
              </a:srgbClr>
            </a:outerShdw>
          </a:effectLst>
        </p:spPr>
        <p:txBody>
          <a:bodyPr/>
          <a:lstStyle/>
          <a:p>
            <a:endParaRPr lang="ru-RU" sz="1500" dirty="0"/>
          </a:p>
        </p:txBody>
      </p:sp>
      <p:sp>
        <p:nvSpPr>
          <p:cNvPr id="24" name="Shape 22">
            <a:extLst>
              <a:ext uri="{FF2B5EF4-FFF2-40B4-BE49-F238E27FC236}">
                <a16:creationId xmlns:a16="http://schemas.microsoft.com/office/drawing/2014/main" id="{8BCC9DE9-3459-44DE-BC1F-51D285EA9870}"/>
              </a:ext>
            </a:extLst>
          </p:cNvPr>
          <p:cNvSpPr/>
          <p:nvPr/>
        </p:nvSpPr>
        <p:spPr>
          <a:xfrm>
            <a:off x="165685" y="803717"/>
            <a:ext cx="4352428" cy="104478"/>
          </a:xfrm>
          <a:prstGeom prst="roundRect">
            <a:avLst>
              <a:gd name="adj" fmla="val 101254"/>
            </a:avLst>
          </a:prstGeom>
          <a:solidFill>
            <a:srgbClr val="002060"/>
          </a:solidFill>
          <a:ln/>
        </p:spPr>
      </p:sp>
      <p:sp>
        <p:nvSpPr>
          <p:cNvPr id="26" name="Text 24">
            <a:extLst>
              <a:ext uri="{FF2B5EF4-FFF2-40B4-BE49-F238E27FC236}">
                <a16:creationId xmlns:a16="http://schemas.microsoft.com/office/drawing/2014/main" id="{90E61397-CCA4-40FE-996E-FCD5AB5C8FC0}"/>
              </a:ext>
            </a:extLst>
          </p:cNvPr>
          <p:cNvSpPr/>
          <p:nvPr/>
        </p:nvSpPr>
        <p:spPr>
          <a:xfrm>
            <a:off x="2322315" y="1164056"/>
            <a:ext cx="146943" cy="1836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endParaRPr lang="en-US" sz="1125" dirty="0">
              <a:latin typeface="Bahnschrift Light" panose="020B0502040204020203" pitchFamily="34" charset="0"/>
            </a:endParaRPr>
          </a:p>
        </p:txBody>
      </p:sp>
      <p:sp>
        <p:nvSpPr>
          <p:cNvPr id="27" name="Text 25">
            <a:extLst>
              <a:ext uri="{FF2B5EF4-FFF2-40B4-BE49-F238E27FC236}">
                <a16:creationId xmlns:a16="http://schemas.microsoft.com/office/drawing/2014/main" id="{D08F43E1-C1DE-4D3D-9A0B-AA5B907F3892}"/>
              </a:ext>
            </a:extLst>
          </p:cNvPr>
          <p:cNvSpPr/>
          <p:nvPr/>
        </p:nvSpPr>
        <p:spPr>
          <a:xfrm>
            <a:off x="1534420" y="1031795"/>
            <a:ext cx="1530846" cy="1912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500"/>
              </a:lnSpc>
            </a:pPr>
            <a:r>
              <a:rPr lang="en-US" sz="1167" b="1" dirty="0">
                <a:solidFill>
                  <a:srgbClr val="4C4C4C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IPO и SPO</a:t>
            </a:r>
            <a:endParaRPr lang="en-US" sz="1167" b="1" dirty="0">
              <a:latin typeface="Bahnschrift Light" panose="020B0502040204020203" pitchFamily="34" charset="0"/>
            </a:endParaRPr>
          </a:p>
        </p:txBody>
      </p:sp>
      <p:sp>
        <p:nvSpPr>
          <p:cNvPr id="28" name="Text 26">
            <a:extLst>
              <a:ext uri="{FF2B5EF4-FFF2-40B4-BE49-F238E27FC236}">
                <a16:creationId xmlns:a16="http://schemas.microsoft.com/office/drawing/2014/main" id="{F3894813-710B-445B-BFAE-A0BF19BB6616}"/>
              </a:ext>
            </a:extLst>
          </p:cNvPr>
          <p:cNvSpPr/>
          <p:nvPr/>
        </p:nvSpPr>
        <p:spPr>
          <a:xfrm>
            <a:off x="258765" y="1347235"/>
            <a:ext cx="4042120" cy="270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Расширенная детализация по первичным и вторичным размещениям российских </a:t>
            </a:r>
            <a:r>
              <a:rPr lang="en-US" sz="1167" dirty="0" err="1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компаний</a:t>
            </a:r>
            <a:r>
              <a:rPr lang="en-US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.</a:t>
            </a:r>
          </a:p>
          <a:p>
            <a:pPr>
              <a:lnSpc>
                <a:spcPts val="1542"/>
              </a:lnSpc>
            </a:pPr>
            <a:endParaRPr lang="en-US" sz="1167" dirty="0">
              <a:solidFill>
                <a:srgbClr val="4C4C4C"/>
              </a:solidFill>
              <a:latin typeface="Bahnschrift Light" panose="020B0502040204020203" pitchFamily="34" charset="0"/>
              <a:ea typeface="Noto Serif" pitchFamily="34" charset="-122"/>
              <a:cs typeface="Noto Serif" pitchFamily="34" charset="-120"/>
            </a:endParaRPr>
          </a:p>
          <a:p>
            <a:pPr>
              <a:lnSpc>
                <a:spcPts val="1542"/>
              </a:lnSpc>
            </a:pPr>
            <a:r>
              <a:rPr lang="ru-RU" sz="1167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В этом году начали вести базу по </a:t>
            </a:r>
            <a:r>
              <a:rPr lang="en-US" sz="1167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pre-IPO </a:t>
            </a:r>
            <a:endParaRPr lang="en-US" sz="1167" dirty="0">
              <a:solidFill>
                <a:srgbClr val="4C4C4C"/>
              </a:solidFill>
              <a:latin typeface="Bahnschrift Light" panose="020B0502040204020203" pitchFamily="34" charset="0"/>
              <a:ea typeface="Noto Serif" pitchFamily="34" charset="-122"/>
              <a:cs typeface="Noto Serif" pitchFamily="34" charset="-120"/>
            </a:endParaRPr>
          </a:p>
          <a:p>
            <a:pPr>
              <a:lnSpc>
                <a:spcPts val="1542"/>
              </a:lnSpc>
            </a:pPr>
            <a:endParaRPr lang="en-US" sz="1167" dirty="0">
              <a:solidFill>
                <a:srgbClr val="4C4C4C"/>
              </a:solidFill>
              <a:latin typeface="Bahnschrift Light" panose="020B0502040204020203" pitchFamily="34" charset="0"/>
              <a:ea typeface="Noto Serif" pitchFamily="34" charset="-122"/>
              <a:cs typeface="Noto Serif" pitchFamily="34" charset="-120"/>
            </a:endParaRPr>
          </a:p>
          <a:p>
            <a:pPr marL="238115" indent="-238115">
              <a:lnSpc>
                <a:spcPts val="1542"/>
              </a:lnSpc>
              <a:buFont typeface="Arial" panose="020B0604020202020204" pitchFamily="34" charset="0"/>
              <a:buChar char="•"/>
            </a:pPr>
            <a:r>
              <a:rPr lang="ru-RU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База </a:t>
            </a:r>
            <a:r>
              <a:rPr lang="en-US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IPO </a:t>
            </a:r>
            <a:r>
              <a:rPr lang="ru-RU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и </a:t>
            </a:r>
            <a:r>
              <a:rPr lang="en-US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SPO </a:t>
            </a:r>
            <a:r>
              <a:rPr lang="ru-RU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по 12 биржам</a:t>
            </a:r>
          </a:p>
          <a:p>
            <a:pPr marL="238115" indent="-238115">
              <a:lnSpc>
                <a:spcPts val="1542"/>
              </a:lnSpc>
              <a:buFont typeface="Arial" panose="020B0604020202020204" pitchFamily="34" charset="0"/>
              <a:buChar char="•"/>
            </a:pPr>
            <a:r>
              <a:rPr lang="ru-RU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Страны: Россия, США, Индия, Гонконг, Республика Корея, Япония</a:t>
            </a:r>
          </a:p>
          <a:p>
            <a:pPr marL="238115" indent="-238115">
              <a:lnSpc>
                <a:spcPts val="1542"/>
              </a:lnSpc>
              <a:buFont typeface="Arial" panose="020B0604020202020204" pitchFamily="34" charset="0"/>
              <a:buChar char="•"/>
            </a:pPr>
            <a:r>
              <a:rPr lang="ru-RU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Индексы </a:t>
            </a:r>
            <a:r>
              <a:rPr lang="en-US" sz="1167" dirty="0">
                <a:solidFill>
                  <a:srgbClr val="4C4C4C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IPO | SPO</a:t>
            </a:r>
            <a:endParaRPr lang="ru-RU" sz="1167" dirty="0">
              <a:solidFill>
                <a:srgbClr val="4C4C4C"/>
              </a:solidFill>
              <a:latin typeface="Bahnschrift Light" panose="020B0502040204020203" pitchFamily="34" charset="0"/>
              <a:ea typeface="Noto Serif" pitchFamily="34" charset="-122"/>
              <a:cs typeface="Noto Serif" pitchFamily="34" charset="-120"/>
            </a:endParaRPr>
          </a:p>
          <a:p>
            <a:pPr>
              <a:lnSpc>
                <a:spcPts val="1542"/>
              </a:lnSpc>
            </a:pPr>
            <a:endParaRPr lang="ru-RU" sz="1167" dirty="0">
              <a:solidFill>
                <a:srgbClr val="4C4C4C"/>
              </a:solidFill>
              <a:latin typeface="Bahnschrift Light" panose="020B0502040204020203" pitchFamily="34" charset="0"/>
              <a:ea typeface="Noto Serif" pitchFamily="34" charset="-122"/>
            </a:endParaRPr>
          </a:p>
          <a:p>
            <a:pPr>
              <a:lnSpc>
                <a:spcPts val="1542"/>
              </a:lnSpc>
            </a:pPr>
            <a:r>
              <a:rPr lang="ru-RU" sz="1167" u="sng" dirty="0">
                <a:latin typeface="Bahnschrift Light" panose="020B0502040204020203" pitchFamily="34" charset="0"/>
                <a:ea typeface="Noto Serif" pitchFamily="34" charset="-122"/>
              </a:rPr>
              <a:t>📍Где найти: Акции – Российские </a:t>
            </a:r>
            <a:r>
              <a:rPr lang="en-US" sz="1167" u="sng" dirty="0">
                <a:latin typeface="Bahnschrift Light" panose="020B0502040204020203" pitchFamily="34" charset="0"/>
                <a:ea typeface="Noto Serif" pitchFamily="34" charset="-122"/>
              </a:rPr>
              <a:t>IPO/SPO</a:t>
            </a:r>
            <a:endParaRPr lang="ru-RU" sz="1167" dirty="0">
              <a:solidFill>
                <a:srgbClr val="4C4C4C"/>
              </a:solidFill>
              <a:latin typeface="Bahnschrift Light" panose="020B0502040204020203" pitchFamily="34" charset="0"/>
              <a:ea typeface="Noto Serif" pitchFamily="34" charset="-12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2FCA670-478D-4133-A963-CCC5555CF4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9535" y="1037569"/>
            <a:ext cx="6539268" cy="443759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5D3BC0-F907-4704-9184-4215D3DDD4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094" y="1998260"/>
            <a:ext cx="7508202" cy="4042878"/>
          </a:xfrm>
          <a:prstGeom prst="rect">
            <a:avLst/>
          </a:prstGeom>
        </p:spPr>
      </p:pic>
      <p:sp>
        <p:nvSpPr>
          <p:cNvPr id="13" name="Параллелограмм 1">
            <a:extLst>
              <a:ext uri="{FF2B5EF4-FFF2-40B4-BE49-F238E27FC236}">
                <a16:creationId xmlns:a16="http://schemas.microsoft.com/office/drawing/2014/main" id="{988EE67D-7900-44AC-941C-576A429D3744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4" name="Пятиугольник 2">
            <a:extLst>
              <a:ext uri="{FF2B5EF4-FFF2-40B4-BE49-F238E27FC236}">
                <a16:creationId xmlns:a16="http://schemas.microsoft.com/office/drawing/2014/main" id="{02E36204-D2FC-416F-AB98-E8FB241F515A}"/>
              </a:ext>
            </a:extLst>
          </p:cNvPr>
          <p:cNvSpPr/>
          <p:nvPr/>
        </p:nvSpPr>
        <p:spPr>
          <a:xfrm>
            <a:off x="-15551" y="59627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0D05CF-DCAA-4E8D-955C-E23C1BCBA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8" y="3599934"/>
            <a:ext cx="4549982" cy="212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1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E90A5-8AD3-43C2-B062-47AAE3A07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7792" y="265047"/>
            <a:ext cx="6039693" cy="621513"/>
          </a:xfrm>
        </p:spPr>
        <p:txBody>
          <a:bodyPr>
            <a:noAutofit/>
          </a:bodyPr>
          <a:lstStyle/>
          <a:p>
            <a:r>
              <a:rPr lang="ru-RU" sz="3330" dirty="0">
                <a:solidFill>
                  <a:schemeClr val="accent5">
                    <a:lumMod val="50000"/>
                  </a:schemeClr>
                </a:solidFill>
                <a:latin typeface="Bahnschrift Light" panose="020B0502040204020203" pitchFamily="34" charset="0"/>
              </a:rPr>
              <a:t>Целевые цены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C2C5B62-7D29-4500-B1BD-14CBCEB63E8B}"/>
              </a:ext>
            </a:extLst>
          </p:cNvPr>
          <p:cNvSpPr/>
          <p:nvPr/>
        </p:nvSpPr>
        <p:spPr>
          <a:xfrm>
            <a:off x="6837485" y="3721689"/>
            <a:ext cx="3526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0" dirty="0" err="1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NetFlix</a:t>
            </a:r>
            <a:r>
              <a:rPr lang="ru-RU" b="1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, US64110L1061, NFLX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6CEFD86-81B8-465B-9CFC-3D2286D2CFFD}"/>
              </a:ext>
            </a:extLst>
          </p:cNvPr>
          <p:cNvSpPr/>
          <p:nvPr/>
        </p:nvSpPr>
        <p:spPr>
          <a:xfrm>
            <a:off x="6760699" y="193579"/>
            <a:ext cx="5120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i="0" dirty="0">
                <a:solidFill>
                  <a:srgbClr val="000000"/>
                </a:solidFill>
                <a:effectLst/>
                <a:latin typeface="Bahnschrift Light" panose="020B0502040204020203" pitchFamily="34" charset="0"/>
              </a:rPr>
              <a:t>Сбербанк России, RU0009029540, SBER</a:t>
            </a:r>
          </a:p>
        </p:txBody>
      </p:sp>
      <p:pic>
        <p:nvPicPr>
          <p:cNvPr id="2060" name="Picture 12">
            <a:extLst>
              <a:ext uri="{FF2B5EF4-FFF2-40B4-BE49-F238E27FC236}">
                <a16:creationId xmlns:a16="http://schemas.microsoft.com/office/drawing/2014/main" id="{793EBDAD-A35F-49C8-9500-053DCF275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54" y="1794655"/>
            <a:ext cx="6460338" cy="335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353DC9-3D40-4155-B082-E129202273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7485" y="621512"/>
            <a:ext cx="4029054" cy="231696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A6E856-676D-4A46-933D-D79D80AB49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8455" y="4199807"/>
            <a:ext cx="4057366" cy="1832025"/>
          </a:xfrm>
          <a:prstGeom prst="rect">
            <a:avLst/>
          </a:prstGeom>
        </p:spPr>
      </p:pic>
      <p:sp>
        <p:nvSpPr>
          <p:cNvPr id="11" name="Параллелограмм 1">
            <a:extLst>
              <a:ext uri="{FF2B5EF4-FFF2-40B4-BE49-F238E27FC236}">
                <a16:creationId xmlns:a16="http://schemas.microsoft.com/office/drawing/2014/main" id="{14ACF5BB-1DC3-425D-87AE-AF741B740CF0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4" name="Пятиугольник 2">
            <a:extLst>
              <a:ext uri="{FF2B5EF4-FFF2-40B4-BE49-F238E27FC236}">
                <a16:creationId xmlns:a16="http://schemas.microsoft.com/office/drawing/2014/main" id="{09122AC1-D33E-4176-9C72-720697A32D8D}"/>
              </a:ext>
            </a:extLst>
          </p:cNvPr>
          <p:cNvSpPr/>
          <p:nvPr/>
        </p:nvSpPr>
        <p:spPr>
          <a:xfrm>
            <a:off x="0" y="5963244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55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1756" y="433586"/>
            <a:ext cx="4019153" cy="492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875"/>
              </a:lnSpc>
            </a:pPr>
            <a:r>
              <a:rPr lang="en-US" sz="3167" b="1" dirty="0">
                <a:solidFill>
                  <a:srgbClr val="002060"/>
                </a:solidFill>
                <a:latin typeface="Bahnschrift Light" panose="020B0502040204020203" pitchFamily="34" charset="0"/>
                <a:ea typeface="Roboto Bold" pitchFamily="34" charset="-122"/>
                <a:cs typeface="Roboto Bold" pitchFamily="34" charset="-120"/>
              </a:rPr>
              <a:t>Лендинги по товарам</a:t>
            </a:r>
            <a:endParaRPr lang="en-US" sz="3167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756" y="1241624"/>
            <a:ext cx="5445720" cy="336569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108200" y="4804370"/>
            <a:ext cx="2332732" cy="2462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542" b="1" dirty="0">
                <a:solidFill>
                  <a:srgbClr val="002060"/>
                </a:solidFill>
                <a:latin typeface="Bahnschrift Light" panose="020B0502040204020203" pitchFamily="34" charset="0"/>
                <a:ea typeface="Roboto Bold" pitchFamily="34" charset="-122"/>
                <a:cs typeface="Roboto Bold" pitchFamily="34" charset="-120"/>
              </a:rPr>
              <a:t>Новый лендинг по нефти</a:t>
            </a:r>
            <a:endParaRPr lang="en-US" sz="1542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51756" y="5021806"/>
            <a:ext cx="5445720" cy="2522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250" u="sng" dirty="0">
                <a:solidFill>
                  <a:srgbClr val="EE5B00"/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https://cbonds.ru/oil/</a:t>
            </a:r>
            <a:endParaRPr lang="en-US" sz="1250" dirty="0">
              <a:latin typeface="Bahnschrift Light" panose="020B0502040204020203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51706" y="5279627"/>
            <a:ext cx="5445720" cy="1008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25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</a:rPr>
              <a:t>Представлена информация не только о ценах по ключевым бенчмаркам, но и данные по товарным акциям, облигациям, ETF, </a:t>
            </a:r>
            <a:r>
              <a:rPr lang="ru-RU" sz="125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</a:rPr>
              <a:t>макропоказатели </a:t>
            </a:r>
            <a:r>
              <a:rPr lang="en-US" sz="125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</a:rPr>
              <a:t>по</a:t>
            </a:r>
            <a:r>
              <a:rPr lang="en-US" sz="125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</a:rPr>
              <a:t> нефти. </a:t>
            </a:r>
            <a:r>
              <a:rPr lang="ru-RU" sz="125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</a:rPr>
              <a:t>Бюллетень по энергетике.</a:t>
            </a:r>
            <a:endParaRPr lang="en-US" sz="125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4524" y="1241624"/>
            <a:ext cx="5445720" cy="336569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931944" y="4804370"/>
            <a:ext cx="1970782" cy="2462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542" b="1" dirty="0">
                <a:solidFill>
                  <a:srgbClr val="002060"/>
                </a:solidFill>
                <a:latin typeface="Bahnschrift Light" panose="020B0502040204020203" pitchFamily="34" charset="0"/>
                <a:ea typeface="Roboto Bold" pitchFamily="34" charset="-122"/>
              </a:rPr>
              <a:t>Лендинг </a:t>
            </a:r>
            <a:r>
              <a:rPr lang="en-US" sz="1542" b="1" dirty="0" err="1">
                <a:solidFill>
                  <a:srgbClr val="002060"/>
                </a:solidFill>
                <a:latin typeface="Bahnschrift Light" panose="020B0502040204020203" pitchFamily="34" charset="0"/>
                <a:ea typeface="Roboto Bold" pitchFamily="34" charset="-122"/>
              </a:rPr>
              <a:t>по</a:t>
            </a:r>
            <a:r>
              <a:rPr lang="en-US" sz="1542" b="1" dirty="0">
                <a:solidFill>
                  <a:srgbClr val="002060"/>
                </a:solidFill>
                <a:latin typeface="Bahnschrift Light" panose="020B0502040204020203" pitchFamily="34" charset="0"/>
                <a:ea typeface="Roboto Bold" pitchFamily="34" charset="-122"/>
              </a:rPr>
              <a:t> </a:t>
            </a:r>
            <a:r>
              <a:rPr lang="en-US" sz="1542" b="1" dirty="0" err="1">
                <a:solidFill>
                  <a:srgbClr val="002060"/>
                </a:solidFill>
                <a:latin typeface="Bahnschrift Light" panose="020B0502040204020203" pitchFamily="34" charset="0"/>
                <a:ea typeface="Roboto Bold" pitchFamily="34" charset="-122"/>
              </a:rPr>
              <a:t>золоту</a:t>
            </a:r>
            <a:endParaRPr lang="en-US" sz="1542" b="1" dirty="0">
              <a:solidFill>
                <a:srgbClr val="002060"/>
              </a:solidFill>
              <a:latin typeface="Bahnschrift Light" panose="020B0502040204020203" pitchFamily="34" charset="0"/>
              <a:ea typeface="Roboto Bold" pitchFamily="34" charset="-122"/>
            </a:endParaRPr>
          </a:p>
        </p:txBody>
      </p:sp>
      <p:sp>
        <p:nvSpPr>
          <p:cNvPr id="9" name="Text 5"/>
          <p:cNvSpPr/>
          <p:nvPr/>
        </p:nvSpPr>
        <p:spPr>
          <a:xfrm>
            <a:off x="6194524" y="5021806"/>
            <a:ext cx="5445720" cy="2522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250" u="sng" dirty="0">
                <a:solidFill>
                  <a:srgbClr val="EE5B00"/>
                </a:solidFill>
                <a:latin typeface="Bahnschrift Light" panose="020B0502040204020203" pitchFamily="34" charset="0"/>
                <a:ea typeface="Roboto" pitchFamily="34" charset="-122"/>
                <a:cs typeface="Roboto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https://cbonds.ru/gold/</a:t>
            </a:r>
            <a:endParaRPr lang="en-US" sz="1250" dirty="0">
              <a:latin typeface="Bahnschrift Light" panose="020B0502040204020203" pitchFamily="3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6194524" y="5274019"/>
            <a:ext cx="5445720" cy="1008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125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Roboto" pitchFamily="34" charset="-122"/>
              </a:rPr>
              <a:t>Представлена информация не только о ценах по ключевым бенчмаркам, но и данные по товарным акциям, облигациям, ETF, макро по золоту, а также бюллетень по драгметаллам.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3D300E1-BF34-4B57-891B-E81ED9BEA308}"/>
              </a:ext>
            </a:extLst>
          </p:cNvPr>
          <p:cNvSpPr/>
          <p:nvPr/>
        </p:nvSpPr>
        <p:spPr>
          <a:xfrm>
            <a:off x="10551460" y="6275586"/>
            <a:ext cx="1640541" cy="5504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00"/>
          </a:p>
        </p:txBody>
      </p:sp>
      <p:sp>
        <p:nvSpPr>
          <p:cNvPr id="12" name="Параллелограмм 1">
            <a:extLst>
              <a:ext uri="{FF2B5EF4-FFF2-40B4-BE49-F238E27FC236}">
                <a16:creationId xmlns:a16="http://schemas.microsoft.com/office/drawing/2014/main" id="{72975766-598A-4201-AB09-37D13DB6E397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3" name="Пятиугольник 2">
            <a:extLst>
              <a:ext uri="{FF2B5EF4-FFF2-40B4-BE49-F238E27FC236}">
                <a16:creationId xmlns:a16="http://schemas.microsoft.com/office/drawing/2014/main" id="{3FC5A2DB-DD96-4561-BCBA-65CC41690C6C}"/>
              </a:ext>
            </a:extLst>
          </p:cNvPr>
          <p:cNvSpPr/>
          <p:nvPr/>
        </p:nvSpPr>
        <p:spPr>
          <a:xfrm>
            <a:off x="-51" y="60386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>
            <a:extLst>
              <a:ext uri="{FF2B5EF4-FFF2-40B4-BE49-F238E27FC236}">
                <a16:creationId xmlns:a16="http://schemas.microsoft.com/office/drawing/2014/main" id="{8EDB4BA2-85BC-4DAF-B40D-22A6B8C45D34}"/>
              </a:ext>
            </a:extLst>
          </p:cNvPr>
          <p:cNvSpPr/>
          <p:nvPr/>
        </p:nvSpPr>
        <p:spPr>
          <a:xfrm>
            <a:off x="563662" y="448298"/>
            <a:ext cx="11064677" cy="8479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4750"/>
              </a:lnSpc>
            </a:pPr>
            <a:r>
              <a:rPr lang="en-US" sz="3600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Кастомные</a:t>
            </a:r>
            <a:r>
              <a:rPr lang="en-US" sz="3600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п</a:t>
            </a:r>
            <a:r>
              <a:rPr lang="en-US" sz="3600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родукты</a:t>
            </a:r>
            <a:endParaRPr lang="en-US" sz="3600" b="1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69C58F89-1A6B-4503-A8EB-1B11F537CF86}"/>
              </a:ext>
            </a:extLst>
          </p:cNvPr>
          <p:cNvSpPr/>
          <p:nvPr/>
        </p:nvSpPr>
        <p:spPr>
          <a:xfrm>
            <a:off x="563661" y="1380747"/>
            <a:ext cx="11064677" cy="6107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50"/>
              </a:lnSpc>
            </a:pPr>
            <a:r>
              <a:rPr lang="en-US" sz="15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Cbonds не только предоставляет обширную базу данных, но и </a:t>
            </a:r>
            <a:r>
              <a:rPr lang="en-US" sz="1500" b="1" u="sng" dirty="0">
                <a:solidFill>
                  <a:srgbClr val="002060"/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разрабатывает индивидуальные решения</a:t>
            </a:r>
            <a:r>
              <a:rPr lang="en-US" sz="15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, отвечающие специфическим требованиям наших клиентов. Мы готовы адаптировать наши продукты для решения уникальных инвестиционных задач.</a:t>
            </a:r>
            <a:endParaRPr lang="en-US" sz="15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5" name="Image 0" descr="preencoded.png">
            <a:extLst>
              <a:ext uri="{FF2B5EF4-FFF2-40B4-BE49-F238E27FC236}">
                <a16:creationId xmlns:a16="http://schemas.microsoft.com/office/drawing/2014/main" id="{1CBA0178-072B-49BC-956F-510F4BA29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325" y="2094943"/>
            <a:ext cx="352227" cy="352227"/>
          </a:xfrm>
          <a:prstGeom prst="rect">
            <a:avLst/>
          </a:prstGeom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B1D0BD7F-1D55-419B-A621-FC69F090433A}"/>
              </a:ext>
            </a:extLst>
          </p:cNvPr>
          <p:cNvSpPr/>
          <p:nvPr/>
        </p:nvSpPr>
        <p:spPr>
          <a:xfrm>
            <a:off x="563662" y="2550014"/>
            <a:ext cx="1979018" cy="220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Уникальные</a:t>
            </a:r>
            <a:r>
              <a:rPr lang="en-US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и</a:t>
            </a: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ндексы</a:t>
            </a:r>
            <a:endParaRPr lang="en-US" b="1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AD5DD899-52AE-4B1C-9095-58DF769FD65F}"/>
              </a:ext>
            </a:extLst>
          </p:cNvPr>
          <p:cNvSpPr/>
          <p:nvPr/>
        </p:nvSpPr>
        <p:spPr>
          <a:xfrm>
            <a:off x="563661" y="2832182"/>
            <a:ext cx="5444232" cy="16416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50"/>
              </a:lnSpc>
            </a:pPr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Расчет специализированных индексов, отражающих конкретные сектора, стратегии или инвестиционные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гипотезы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ru-RU" sz="14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  <a:ea typeface="Noto Serif" pitchFamily="34" charset="-122"/>
              <a:cs typeface="Noto Serif" pitchFamily="34" charset="-120"/>
            </a:endParaRPr>
          </a:p>
          <a:p>
            <a:pPr>
              <a:lnSpc>
                <a:spcPts val="1750"/>
              </a:lnSpc>
            </a:pPr>
            <a:r>
              <a:rPr lang="ru-RU" sz="1600" u="sng" dirty="0">
                <a:solidFill>
                  <a:schemeClr val="accent2"/>
                </a:solidFill>
                <a:latin typeface="Bahnschrift Light" panose="020B0502040204020203" pitchFamily="34" charset="0"/>
              </a:rPr>
              <a:t>Например, Заказные индексы:</a:t>
            </a:r>
          </a:p>
          <a:p>
            <a:pPr marL="238115" indent="-238115">
              <a:lnSpc>
                <a:spcPts val="175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Индекс для БКС - от написания методологии до автоматизации расчета </a:t>
            </a:r>
          </a:p>
          <a:p>
            <a:pPr marL="238115" indent="-238115">
              <a:lnSpc>
                <a:spcPts val="1750"/>
              </a:lnSpc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Прорабатывали Индекс малой капитализации по российскому рынку для СПВБ</a:t>
            </a:r>
            <a:endParaRPr lang="en-US" sz="14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5651D115-A507-4BA5-82C5-791EFB45B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4006" y="2094942"/>
            <a:ext cx="352227" cy="352227"/>
          </a:xfrm>
          <a:prstGeom prst="rect">
            <a:avLst/>
          </a:prstGeom>
        </p:spPr>
      </p:pic>
      <p:sp>
        <p:nvSpPr>
          <p:cNvPr id="9" name="Text 5">
            <a:extLst>
              <a:ext uri="{FF2B5EF4-FFF2-40B4-BE49-F238E27FC236}">
                <a16:creationId xmlns:a16="http://schemas.microsoft.com/office/drawing/2014/main" id="{0AC43ACB-0E37-4032-B774-31D39064189D}"/>
              </a:ext>
            </a:extLst>
          </p:cNvPr>
          <p:cNvSpPr/>
          <p:nvPr/>
        </p:nvSpPr>
        <p:spPr>
          <a:xfrm>
            <a:off x="6184006" y="2550014"/>
            <a:ext cx="1809750" cy="220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Комплекты</a:t>
            </a:r>
            <a:r>
              <a:rPr lang="en-US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д</a:t>
            </a: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анных</a:t>
            </a:r>
            <a:endParaRPr lang="en-US" b="1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FCCE2156-DF9B-48BD-AE88-FFDFBBEA37CC}"/>
              </a:ext>
            </a:extLst>
          </p:cNvPr>
          <p:cNvSpPr/>
          <p:nvPr/>
        </p:nvSpPr>
        <p:spPr>
          <a:xfrm>
            <a:off x="6184006" y="2832182"/>
            <a:ext cx="5444332" cy="6480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50"/>
              </a:lnSpc>
            </a:pPr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Формирование кастомизированных наборов данных для глубокого фундаментального анализа, с удобным доступом и </a:t>
            </a:r>
            <a:r>
              <a:rPr lang="en-US" sz="14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интеграцией</a:t>
            </a:r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.</a:t>
            </a:r>
            <a:endParaRPr lang="ru-RU" sz="14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  <a:ea typeface="Noto Serif" pitchFamily="34" charset="-122"/>
              <a:cs typeface="Noto Serif" pitchFamily="34" charset="-120"/>
            </a:endParaRPr>
          </a:p>
          <a:p>
            <a:pPr>
              <a:lnSpc>
                <a:spcPts val="1750"/>
              </a:lnSpc>
            </a:pPr>
            <a:r>
              <a:rPr lang="ru-RU" sz="1600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Например, </a:t>
            </a:r>
            <a:r>
              <a:rPr lang="el-GR" sz="1600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β–</a:t>
            </a:r>
            <a:r>
              <a:rPr lang="ru-RU" sz="1600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коэффициент и </a:t>
            </a:r>
            <a:r>
              <a:rPr lang="en-US" sz="1600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R^2</a:t>
            </a:r>
            <a:r>
              <a:rPr lang="ru-RU" sz="1600" u="sng" dirty="0">
                <a:solidFill>
                  <a:schemeClr val="accent2"/>
                </a:solidFill>
                <a:latin typeface="Bahnschrift Light" panose="020B0502040204020203" pitchFamily="34" charset="0"/>
                <a:ea typeface="Noto Serif" pitchFamily="34" charset="-122"/>
              </a:rPr>
              <a:t> за 5 лет</a:t>
            </a:r>
            <a:endParaRPr lang="en-US" sz="1600" u="sng" dirty="0">
              <a:solidFill>
                <a:schemeClr val="accent2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1" name="Image 2" descr="preencoded.png">
            <a:extLst>
              <a:ext uri="{FF2B5EF4-FFF2-40B4-BE49-F238E27FC236}">
                <a16:creationId xmlns:a16="http://schemas.microsoft.com/office/drawing/2014/main" id="{E2C2691D-4042-4774-A5CB-A97C8908B8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383" y="4494184"/>
            <a:ext cx="352227" cy="352227"/>
          </a:xfrm>
          <a:prstGeom prst="rect">
            <a:avLst/>
          </a:prstGeom>
        </p:spPr>
      </p:pic>
      <p:sp>
        <p:nvSpPr>
          <p:cNvPr id="12" name="Text 7">
            <a:extLst>
              <a:ext uri="{FF2B5EF4-FFF2-40B4-BE49-F238E27FC236}">
                <a16:creationId xmlns:a16="http://schemas.microsoft.com/office/drawing/2014/main" id="{0C8C37BD-76DE-4F7C-AED0-79C931D86F3E}"/>
              </a:ext>
            </a:extLst>
          </p:cNvPr>
          <p:cNvSpPr/>
          <p:nvPr/>
        </p:nvSpPr>
        <p:spPr>
          <a:xfrm>
            <a:off x="563661" y="5013522"/>
            <a:ext cx="2126258" cy="220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Виджеты и 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и</a:t>
            </a: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нтеграция</a:t>
            </a:r>
            <a:endParaRPr lang="en-US" b="1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4" name="Image 3" descr="preencoded.png">
            <a:extLst>
              <a:ext uri="{FF2B5EF4-FFF2-40B4-BE49-F238E27FC236}">
                <a16:creationId xmlns:a16="http://schemas.microsoft.com/office/drawing/2014/main" id="{A61C2A82-2127-49DE-A700-C1FED3EEE6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4006" y="4470421"/>
            <a:ext cx="352227" cy="352227"/>
          </a:xfrm>
          <a:prstGeom prst="rect">
            <a:avLst/>
          </a:prstGeom>
        </p:spPr>
      </p:pic>
      <p:sp>
        <p:nvSpPr>
          <p:cNvPr id="15" name="Text 9">
            <a:extLst>
              <a:ext uri="{FF2B5EF4-FFF2-40B4-BE49-F238E27FC236}">
                <a16:creationId xmlns:a16="http://schemas.microsoft.com/office/drawing/2014/main" id="{A45721A5-595B-4322-976E-BC80740436E3}"/>
              </a:ext>
            </a:extLst>
          </p:cNvPr>
          <p:cNvSpPr/>
          <p:nvPr/>
        </p:nvSpPr>
        <p:spPr>
          <a:xfrm>
            <a:off x="6184006" y="4998762"/>
            <a:ext cx="2877344" cy="2200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Целевые</a:t>
            </a:r>
            <a:r>
              <a:rPr lang="en-US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ц</a:t>
            </a: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ены</a:t>
            </a:r>
            <a:r>
              <a:rPr lang="en-US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 и 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р</a:t>
            </a:r>
            <a:r>
              <a:rPr lang="en-US" b="1" dirty="0" err="1">
                <a:solidFill>
                  <a:srgbClr val="002060"/>
                </a:solidFill>
                <a:latin typeface="Bahnschrift Light" panose="020B0502040204020203" pitchFamily="34" charset="0"/>
                <a:ea typeface="Noto Serif Medium" pitchFamily="34" charset="-122"/>
                <a:cs typeface="Noto Serif Medium" pitchFamily="34" charset="-120"/>
              </a:rPr>
              <a:t>екомендации</a:t>
            </a:r>
            <a:endParaRPr lang="en-US" b="1" dirty="0">
              <a:solidFill>
                <a:srgbClr val="002060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AFB2390B-4F67-4305-BDD5-A03865B108F2}"/>
              </a:ext>
            </a:extLst>
          </p:cNvPr>
          <p:cNvSpPr/>
          <p:nvPr/>
        </p:nvSpPr>
        <p:spPr>
          <a:xfrm>
            <a:off x="6184006" y="5303362"/>
            <a:ext cx="5444332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50"/>
              </a:lnSpc>
            </a:pPr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Создание аналитических моделей для определения целевых цен и предоставления инвестиционных рекомендаций, адаптированных под стратегию клиента.</a:t>
            </a:r>
            <a:endParaRPr lang="en-US" sz="14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0CF2185-094F-47A3-9F28-0F9C91A7A9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76"/>
            <a:ext cx="1426995" cy="1426995"/>
          </a:xfrm>
          <a:prstGeom prst="rect">
            <a:avLst/>
          </a:prstGeom>
        </p:spPr>
      </p:pic>
      <p:sp>
        <p:nvSpPr>
          <p:cNvPr id="20" name="Параллелограмм 1">
            <a:extLst>
              <a:ext uri="{FF2B5EF4-FFF2-40B4-BE49-F238E27FC236}">
                <a16:creationId xmlns:a16="http://schemas.microsoft.com/office/drawing/2014/main" id="{9BFC1DD8-EB22-4DE1-B503-467FAACA25B4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21" name="Пятиугольник 2">
            <a:extLst>
              <a:ext uri="{FF2B5EF4-FFF2-40B4-BE49-F238E27FC236}">
                <a16:creationId xmlns:a16="http://schemas.microsoft.com/office/drawing/2014/main" id="{BC9038BA-BE52-4768-9346-D8D82B0B79E6}"/>
              </a:ext>
            </a:extLst>
          </p:cNvPr>
          <p:cNvSpPr/>
          <p:nvPr/>
        </p:nvSpPr>
        <p:spPr>
          <a:xfrm>
            <a:off x="-15551" y="59627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C5B2E79C-653C-4B31-80DE-B1E6FE4773E6}"/>
              </a:ext>
            </a:extLst>
          </p:cNvPr>
          <p:cNvSpPr/>
          <p:nvPr/>
        </p:nvSpPr>
        <p:spPr>
          <a:xfrm>
            <a:off x="563661" y="5318122"/>
            <a:ext cx="5444232" cy="450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50"/>
              </a:lnSpc>
            </a:pPr>
            <a:r>
              <a:rPr lang="en-US" sz="1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  <a:ea typeface="Noto Serif" pitchFamily="34" charset="-122"/>
                <a:cs typeface="Noto Serif" pitchFamily="34" charset="-120"/>
              </a:rPr>
              <a:t>Разработка и внедрение виджетов для отображения актуальных данных по акциям и аналитики на сторонних платформах клиентов.</a:t>
            </a:r>
            <a:endParaRPr lang="en-US" sz="14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719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 15"/>
          <p:cNvSpPr/>
          <p:nvPr/>
        </p:nvSpPr>
        <p:spPr>
          <a:xfrm>
            <a:off x="3444731" y="2108344"/>
            <a:ext cx="2733984" cy="24717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785C0A6-7EB4-47A6-865F-D003CBEF2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47200" y="6537111"/>
            <a:ext cx="2844800" cy="365125"/>
          </a:xfrm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9CD6A6-0477-461C-90AB-F0286AB421EF}"/>
              </a:ext>
            </a:extLst>
          </p:cNvPr>
          <p:cNvSpPr txBox="1"/>
          <p:nvPr/>
        </p:nvSpPr>
        <p:spPr>
          <a:xfrm>
            <a:off x="0" y="3842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Bahnschrift Light" panose="020B0502040204020203" pitchFamily="34" charset="0"/>
                <a:cs typeface="Calibri" panose="020F0502020204030204" pitchFamily="34" charset="0"/>
              </a:rPr>
              <a:t>Заказные индексы</a:t>
            </a:r>
            <a:endParaRPr lang="ru-RU" sz="2000" b="1" dirty="0">
              <a:solidFill>
                <a:srgbClr val="002060"/>
              </a:solidFill>
              <a:latin typeface="Bahnschrift Light" panose="020B0502040204020203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EC7495-A5C9-47AB-84A5-7CD789045F75}"/>
              </a:ext>
            </a:extLst>
          </p:cNvPr>
          <p:cNvSpPr txBox="1"/>
          <p:nvPr/>
        </p:nvSpPr>
        <p:spPr>
          <a:xfrm>
            <a:off x="82716" y="2506363"/>
            <a:ext cx="117130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85" indent="-380985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Индексы УК "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Доходъ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" – ценовые индексы ликвидных корпоративных облигаций РФ</a:t>
            </a:r>
          </a:p>
          <a:p>
            <a:pPr marL="380985" indent="-380985" algn="just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  <a:p>
            <a:pPr marL="380985" indent="-380985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Индексы надбавки по первичным размещениям облигаций России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 (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Банк из ТОП-10)</a:t>
            </a:r>
          </a:p>
          <a:p>
            <a:pPr algn="just"/>
            <a:endParaRPr lang="ru-RU" sz="20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  <a:p>
            <a:pPr marL="380985" indent="-380985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Индекс УК Парус – индексы ЗПИФ недвижимости (средняя СЧА, взвешенная на СЧА доходность, медианное значение доходности, средняя доходность выплаты)</a:t>
            </a:r>
          </a:p>
          <a:p>
            <a:pPr marL="380985" indent="-380985" algn="just">
              <a:buFont typeface="Arial" panose="020B0604020202020204" pitchFamily="34" charset="0"/>
              <a:buChar char="•"/>
            </a:pPr>
            <a:endParaRPr lang="ru-RU" sz="20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  <a:p>
            <a:pPr marL="380985" indent="-380985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Индексы СПВБ – индексы средневзвешенной ставки по денежному рынку АО СПВБ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50485CD-1DA0-469F-8349-E36138256243}"/>
              </a:ext>
            </a:extLst>
          </p:cNvPr>
          <p:cNvSpPr/>
          <p:nvPr/>
        </p:nvSpPr>
        <p:spPr>
          <a:xfrm>
            <a:off x="9754091" y="340221"/>
            <a:ext cx="22651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0066"/>
                </a:solidFill>
                <a:latin typeface="Montserrat 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https://cbonds.ru/custom_index/</a:t>
            </a:r>
            <a:endParaRPr lang="ru-RU" sz="1200" dirty="0">
              <a:solidFill>
                <a:srgbClr val="000066"/>
              </a:solidFill>
              <a:latin typeface="Montserrat Medium"/>
            </a:endParaRPr>
          </a:p>
        </p:txBody>
      </p:sp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9929F075-940A-4791-AB5E-AB5C7D1EDE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1133108"/>
              </p:ext>
            </p:extLst>
          </p:nvPr>
        </p:nvGraphicFramePr>
        <p:xfrm>
          <a:off x="1792602" y="932112"/>
          <a:ext cx="8976998" cy="10336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CE6337A-7677-436F-9D6D-7DFF837304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6" y="96662"/>
            <a:ext cx="1422399" cy="1422399"/>
          </a:xfrm>
          <a:prstGeom prst="rect">
            <a:avLst/>
          </a:prstGeom>
        </p:spPr>
      </p:pic>
      <p:sp>
        <p:nvSpPr>
          <p:cNvPr id="12" name="Параллелограмм 1">
            <a:extLst>
              <a:ext uri="{FF2B5EF4-FFF2-40B4-BE49-F238E27FC236}">
                <a16:creationId xmlns:a16="http://schemas.microsoft.com/office/drawing/2014/main" id="{46109A29-DECD-474E-8954-B208C912DA09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3" name="Пятиугольник 2">
            <a:extLst>
              <a:ext uri="{FF2B5EF4-FFF2-40B4-BE49-F238E27FC236}">
                <a16:creationId xmlns:a16="http://schemas.microsoft.com/office/drawing/2014/main" id="{50395014-75D3-4713-8360-332B70C1D4CB}"/>
              </a:ext>
            </a:extLst>
          </p:cNvPr>
          <p:cNvSpPr/>
          <p:nvPr/>
        </p:nvSpPr>
        <p:spPr>
          <a:xfrm>
            <a:off x="-15551" y="59627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48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E90A5-8AD3-43C2-B062-47AAE3A07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339001"/>
            <a:ext cx="10622280" cy="566692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latin typeface="Bahnschrift Light" panose="020B0502040204020203" pitchFamily="34" charset="0"/>
              </a:rPr>
              <a:t>Индивидуальные проекты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25A24A-4BAD-4DE7-8E16-D6060B8947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971" y="1184365"/>
            <a:ext cx="9969138" cy="471133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Дата-проекты под ключ:</a:t>
            </a:r>
            <a:endParaRPr lang="en-US" b="1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pPr marL="0" indent="0">
              <a:buNone/>
            </a:pPr>
            <a:endParaRPr lang="ru-RU" dirty="0">
              <a:latin typeface="Bahnschrift Light" panose="020B0502040204020203" pitchFamily="34" charset="0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Богатый опыт </a:t>
            </a:r>
            <a:r>
              <a:rPr lang="ru-RU" b="1" dirty="0" err="1">
                <a:solidFill>
                  <a:srgbClr val="002060"/>
                </a:solidFill>
                <a:latin typeface="Bahnschrift Light" panose="020B0502040204020203" pitchFamily="34" charset="0"/>
              </a:rPr>
              <a:t>парсинга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 данных: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Работаем с любыми источниками и форматами данных.</a:t>
            </a: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ETL-процесс: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Извлечение, преобразование и загрузка данных в удобные для клиента системы.</a:t>
            </a: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Команда экспертов: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Инспекторы по проверке данных обеспечивают высокое качество и точность.</a:t>
            </a:r>
          </a:p>
          <a:p>
            <a:pPr marL="0" indent="0">
              <a:buNone/>
            </a:pPr>
            <a:endParaRPr lang="ru-RU" dirty="0">
              <a:latin typeface="Bahnschrift Light" panose="020B0502040204020203" pitchFamily="34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Инструменты для работы с данными:</a:t>
            </a:r>
            <a:endParaRPr lang="ru-RU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Виджеты: </a:t>
            </a:r>
            <a:r>
              <a:rPr lang="ru-RU" b="1" dirty="0" err="1">
                <a:solidFill>
                  <a:srgbClr val="002060"/>
                </a:solidFill>
                <a:latin typeface="Bahnschrift Light" panose="020B0502040204020203" pitchFamily="34" charset="0"/>
              </a:rPr>
              <a:t>Equity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 и </a:t>
            </a:r>
            <a:r>
              <a:rPr lang="ru-RU" b="1" dirty="0" err="1">
                <a:solidFill>
                  <a:srgbClr val="002060"/>
                </a:solidFill>
                <a:latin typeface="Bahnschrift Light" panose="020B0502040204020203" pitchFamily="34" charset="0"/>
              </a:rPr>
              <a:t>BondMap</a:t>
            </a:r>
            <a:r>
              <a:rPr lang="en-US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: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для интеграции данных на ваш сайт.</a:t>
            </a: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Шаблоны </a:t>
            </a:r>
            <a:r>
              <a:rPr lang="ru-RU" b="1" dirty="0" err="1">
                <a:solidFill>
                  <a:srgbClr val="002060"/>
                </a:solidFill>
                <a:latin typeface="Bahnschrift Light" panose="020B0502040204020203" pitchFamily="34" charset="0"/>
              </a:rPr>
              <a:t>Excel</a:t>
            </a: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:</a:t>
            </a:r>
            <a:r>
              <a:rPr lang="ru-RU" b="1" dirty="0">
                <a:latin typeface="Bahnschrift Light" panose="020B0502040204020203" pitchFamily="34" charset="0"/>
              </a:rPr>
              <a:t>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Готовые решения для анализа и визуализации данных.</a:t>
            </a:r>
          </a:p>
          <a:p>
            <a:pPr lvl="0"/>
            <a:r>
              <a:rPr lang="ru-RU" b="1" dirty="0" err="1">
                <a:solidFill>
                  <a:srgbClr val="002060"/>
                </a:solidFill>
                <a:latin typeface="Bahnschrift Light" panose="020B0502040204020203" pitchFamily="34" charset="0"/>
              </a:rPr>
              <a:t>Дашборды</a:t>
            </a:r>
            <a:r>
              <a:rPr lang="ru-RU" b="1" dirty="0">
                <a:latin typeface="Bahnschrift Light" panose="020B0502040204020203" pitchFamily="34" charset="0"/>
              </a:rPr>
              <a:t>: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Интерактивные панели для мониторинга ключевых показателей.</a:t>
            </a:r>
          </a:p>
          <a:p>
            <a:pPr marL="0" indent="0">
              <a:buNone/>
            </a:pPr>
            <a:endParaRPr lang="ru-RU" dirty="0">
              <a:latin typeface="Bahnschrift Light" panose="020B0502040204020203" pitchFamily="34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Преимущества:</a:t>
            </a:r>
            <a:endParaRPr lang="ru-RU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Простота использования.</a:t>
            </a:r>
            <a:endParaRPr lang="ru-RU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Гибкость настройки под ваши задачи.</a:t>
            </a:r>
            <a:endParaRPr lang="ru-RU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latin typeface="Bahnschrift Light" panose="020B0502040204020203" pitchFamily="34" charset="0"/>
              </a:rPr>
              <a:t>Поддержка и обновления от нашей команды.</a:t>
            </a:r>
            <a:endParaRPr lang="ru-RU" dirty="0">
              <a:solidFill>
                <a:srgbClr val="002060"/>
              </a:solidFill>
              <a:latin typeface="Bahnschrift Light" panose="020B0502040204020203" pitchFamily="34" charset="0"/>
            </a:endParaRPr>
          </a:p>
          <a:p>
            <a:pPr marL="0" indent="0">
              <a:buNone/>
            </a:pPr>
            <a:endParaRPr lang="ru-RU" sz="1400" dirty="0">
              <a:latin typeface="Bahnschrift Ligh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ETL (Extract, Transform and Load) Definition: What does ETL mean? -  Precisely">
            <a:extLst>
              <a:ext uri="{FF2B5EF4-FFF2-40B4-BE49-F238E27FC236}">
                <a16:creationId xmlns:a16="http://schemas.microsoft.com/office/drawing/2014/main" id="{D64A97F5-9ED9-437C-B7E1-DC4A469E4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660" y="3943493"/>
            <a:ext cx="6307047" cy="258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id="{F7D12166-6562-4DC1-A037-E959D51BCF61}"/>
              </a:ext>
            </a:extLst>
          </p:cNvPr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6" name="Пятиугольник 2">
            <a:extLst>
              <a:ext uri="{FF2B5EF4-FFF2-40B4-BE49-F238E27FC236}">
                <a16:creationId xmlns:a16="http://schemas.microsoft.com/office/drawing/2014/main" id="{C33D5837-19E3-4C83-A9F6-FDCB52495810}"/>
              </a:ext>
            </a:extLst>
          </p:cNvPr>
          <p:cNvSpPr/>
          <p:nvPr/>
        </p:nvSpPr>
        <p:spPr>
          <a:xfrm>
            <a:off x="-15551" y="59627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61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277" y="1351072"/>
            <a:ext cx="3919607" cy="5546503"/>
          </a:xfrm>
          <a:prstGeom prst="rect">
            <a:avLst/>
          </a:prstGeom>
        </p:spPr>
      </p:pic>
      <p:sp>
        <p:nvSpPr>
          <p:cNvPr id="7" name="Хорда 6"/>
          <p:cNvSpPr/>
          <p:nvPr/>
        </p:nvSpPr>
        <p:spPr>
          <a:xfrm>
            <a:off x="2808952" y="-713655"/>
            <a:ext cx="2914868" cy="2914868"/>
          </a:xfrm>
          <a:prstGeom prst="chord">
            <a:avLst>
              <a:gd name="adj1" fmla="val 19707842"/>
              <a:gd name="adj2" fmla="val 12679006"/>
            </a:avLst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6400"/>
                      </a14:imgEffect>
                    </a14:imgLayer>
                  </a14:imgProps>
                </a:ext>
              </a:extLst>
            </a:blip>
            <a:srcRect/>
            <a:tile tx="-44450" ty="-66040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968" y="1666875"/>
            <a:ext cx="2471086" cy="47164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594" y="235948"/>
            <a:ext cx="2721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err="1">
                <a:solidFill>
                  <a:srgbClr val="F35B2C"/>
                </a:solidFill>
                <a:latin typeface="Bahnschrift Light" panose="020B0502040204020203" pitchFamily="34" charset="0"/>
              </a:rPr>
              <a:t>Blast</a:t>
            </a:r>
            <a:r>
              <a:rPr lang="ru-RU" sz="2400" dirty="0">
                <a:solidFill>
                  <a:srgbClr val="F35B2C"/>
                </a:solidFill>
                <a:latin typeface="Bahnschrift Light" panose="020B0502040204020203" pitchFamily="34" charset="0"/>
              </a:rPr>
              <a:t>-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отправка</a:t>
            </a:r>
            <a:br>
              <a:rPr lang="en-US" sz="2400" dirty="0">
                <a:solidFill>
                  <a:schemeClr val="bg2"/>
                </a:solidFill>
                <a:latin typeface="Bahnschrift Light" panose="020B0502040204020203" pitchFamily="34" charset="0"/>
              </a:rPr>
            </a:br>
            <a:r>
              <a:rPr lang="ru-RU" dirty="0">
                <a:solidFill>
                  <a:srgbClr val="F35B2C"/>
                </a:solidFill>
                <a:latin typeface="Bahnschrift Light" panose="020B0502040204020203" pitchFamily="34" charset="0"/>
              </a:rPr>
              <a:t>Одно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сообщение</a:t>
            </a:r>
            <a:br>
              <a:rPr lang="en-US" dirty="0">
                <a:solidFill>
                  <a:schemeClr val="bg2"/>
                </a:solidFill>
                <a:latin typeface="Bahnschrift Light" panose="020B0502040204020203" pitchFamily="34" charset="0"/>
              </a:rPr>
            </a:b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во</a:t>
            </a:r>
            <a:r>
              <a:rPr lang="ru-RU" dirty="0">
                <a:solidFill>
                  <a:schemeClr val="bg1"/>
                </a:solidFill>
                <a:latin typeface="Bahnschrift Light" panose="020B0502040204020203" pitchFamily="34" charset="0"/>
              </a:rPr>
              <a:t> </a:t>
            </a:r>
            <a:r>
              <a:rPr lang="ru-RU" dirty="0">
                <a:solidFill>
                  <a:srgbClr val="F35B2C"/>
                </a:solidFill>
                <a:latin typeface="Bahnschrift Light" panose="020B0502040204020203" pitchFamily="34" charset="0"/>
              </a:rPr>
              <a:t>все</a:t>
            </a:r>
            <a:r>
              <a:rPr lang="ru-RU" dirty="0">
                <a:solidFill>
                  <a:schemeClr val="bg2"/>
                </a:solidFill>
                <a:latin typeface="Bahnschrift Light" panose="020B0502040204020203" pitchFamily="34" charset="0"/>
              </a:rPr>
              <a:t>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группы</a:t>
            </a:r>
            <a:r>
              <a:rPr lang="en-US" dirty="0">
                <a:solidFill>
                  <a:schemeClr val="bg1"/>
                </a:solidFill>
                <a:latin typeface="Bahnschrift Light" panose="020B0502040204020203" pitchFamily="34" charset="0"/>
              </a:rPr>
              <a:t> </a:t>
            </a:r>
            <a:endParaRPr lang="ru-RU" dirty="0">
              <a:solidFill>
                <a:schemeClr val="bg1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96832" y="214721"/>
            <a:ext cx="57903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err="1">
                <a:solidFill>
                  <a:srgbClr val="3598E5"/>
                </a:solidFill>
                <a:latin typeface="Bahnschrift Light" panose="020B0502040204020203" pitchFamily="34" charset="0"/>
              </a:rPr>
              <a:t>Cbonds</a:t>
            </a:r>
            <a:r>
              <a:rPr lang="en-US" sz="8000" dirty="0">
                <a:solidFill>
                  <a:srgbClr val="3598E5"/>
                </a:solidFill>
                <a:latin typeface="Bahnschrift Light" panose="020B0502040204020203" pitchFamily="34" charset="0"/>
              </a:rPr>
              <a:t> </a:t>
            </a:r>
            <a:r>
              <a:rPr lang="ru-RU" sz="8000" dirty="0">
                <a:solidFill>
                  <a:srgbClr val="3598E5"/>
                </a:solidFill>
                <a:latin typeface="Bahnschrift Light" panose="020B0502040204020203" pitchFamily="34" charset="0"/>
              </a:rPr>
              <a:t>Чат</a:t>
            </a:r>
            <a:endParaRPr lang="ru-RU" sz="8000" dirty="0">
              <a:latin typeface="Bahnschrift Light" panose="020B05020402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10400" y="1835721"/>
            <a:ext cx="48768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Поиск по базе контактов </a:t>
            </a: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Cbonds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 — подписчиков сайта</a:t>
            </a:r>
            <a:b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</a:b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и участников конференций</a:t>
            </a:r>
          </a:p>
          <a:p>
            <a:pPr>
              <a:spcBef>
                <a:spcPts val="800"/>
              </a:spcBef>
            </a:pP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Blast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-отправка</a:t>
            </a:r>
          </a:p>
          <a:p>
            <a:pPr>
              <a:spcBef>
                <a:spcPts val="800"/>
              </a:spcBef>
            </a:pP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Неудаляемость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Bahnschrift Light" panose="020B0502040204020203" pitchFamily="34" charset="0"/>
            </a:endParaRPr>
          </a:p>
          <a:p>
            <a:pPr>
              <a:spcBef>
                <a:spcPts val="800"/>
              </a:spcBef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Отправка с высокой важностью</a:t>
            </a:r>
          </a:p>
          <a:p>
            <a:pPr>
              <a:spcBef>
                <a:spcPts val="800"/>
              </a:spcBef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Обширная система уведомлений</a:t>
            </a:r>
          </a:p>
          <a:p>
            <a:pPr>
              <a:spcBef>
                <a:spcPts val="800"/>
              </a:spcBef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latin typeface="Bahnschrift Light" panose="020B0502040204020203" pitchFamily="34" charset="0"/>
              </a:rPr>
              <a:t>Групповые чаты и каналы</a:t>
            </a:r>
          </a:p>
          <a:p>
            <a:pPr>
              <a:spcBef>
                <a:spcPts val="800"/>
              </a:spcBef>
            </a:pPr>
            <a:r>
              <a:rPr lang="ru-RU" dirty="0">
                <a:solidFill>
                  <a:schemeClr val="bg1"/>
                </a:solidFill>
                <a:latin typeface="Bahnschrift Light" panose="020B0502040204020203" pitchFamily="34" charset="0"/>
              </a:rPr>
              <a:t>Экспорт переписки в PDF</a:t>
            </a:r>
          </a:p>
        </p:txBody>
      </p:sp>
      <p:sp>
        <p:nvSpPr>
          <p:cNvPr id="17" name="Полилиния 16"/>
          <p:cNvSpPr/>
          <p:nvPr/>
        </p:nvSpPr>
        <p:spPr>
          <a:xfrm flipV="1">
            <a:off x="7048501" y="3230055"/>
            <a:ext cx="521494" cy="45719"/>
          </a:xfrm>
          <a:custGeom>
            <a:avLst/>
            <a:gdLst>
              <a:gd name="connsiteX0" fmla="*/ 0 w 542925"/>
              <a:gd name="connsiteY0" fmla="*/ 0 h 0"/>
              <a:gd name="connsiteX1" fmla="*/ 542925 w 5429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2925">
                <a:moveTo>
                  <a:pt x="0" y="0"/>
                </a:moveTo>
                <a:lnTo>
                  <a:pt x="542925" y="0"/>
                </a:lnTo>
              </a:path>
            </a:pathLst>
          </a:custGeom>
          <a:noFill/>
          <a:ln w="19050">
            <a:solidFill>
              <a:schemeClr val="bg1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 flipV="1">
            <a:off x="7048501" y="3612135"/>
            <a:ext cx="521494" cy="45719"/>
          </a:xfrm>
          <a:custGeom>
            <a:avLst/>
            <a:gdLst>
              <a:gd name="connsiteX0" fmla="*/ 0 w 542925"/>
              <a:gd name="connsiteY0" fmla="*/ 0 h 0"/>
              <a:gd name="connsiteX1" fmla="*/ 542925 w 5429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2925">
                <a:moveTo>
                  <a:pt x="0" y="0"/>
                </a:moveTo>
                <a:lnTo>
                  <a:pt x="542925" y="0"/>
                </a:lnTo>
              </a:path>
            </a:pathLst>
          </a:custGeom>
          <a:noFill/>
          <a:ln w="19050">
            <a:solidFill>
              <a:schemeClr val="bg1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 flipV="1">
            <a:off x="7048501" y="3980195"/>
            <a:ext cx="521494" cy="45719"/>
          </a:xfrm>
          <a:custGeom>
            <a:avLst/>
            <a:gdLst>
              <a:gd name="connsiteX0" fmla="*/ 0 w 542925"/>
              <a:gd name="connsiteY0" fmla="*/ 0 h 0"/>
              <a:gd name="connsiteX1" fmla="*/ 542925 w 5429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2925">
                <a:moveTo>
                  <a:pt x="0" y="0"/>
                </a:moveTo>
                <a:lnTo>
                  <a:pt x="542925" y="0"/>
                </a:lnTo>
              </a:path>
            </a:pathLst>
          </a:custGeom>
          <a:noFill/>
          <a:ln w="19050">
            <a:solidFill>
              <a:schemeClr val="bg1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 flipV="1">
            <a:off x="7048501" y="4348255"/>
            <a:ext cx="521494" cy="45719"/>
          </a:xfrm>
          <a:custGeom>
            <a:avLst/>
            <a:gdLst>
              <a:gd name="connsiteX0" fmla="*/ 0 w 542925"/>
              <a:gd name="connsiteY0" fmla="*/ 0 h 0"/>
              <a:gd name="connsiteX1" fmla="*/ 542925 w 5429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2925">
                <a:moveTo>
                  <a:pt x="0" y="0"/>
                </a:moveTo>
                <a:lnTo>
                  <a:pt x="542925" y="0"/>
                </a:lnTo>
              </a:path>
            </a:pathLst>
          </a:custGeom>
          <a:noFill/>
          <a:ln w="19050">
            <a:solidFill>
              <a:schemeClr val="bg1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ятиугольник 22"/>
          <p:cNvSpPr/>
          <p:nvPr/>
        </p:nvSpPr>
        <p:spPr>
          <a:xfrm flipH="1">
            <a:off x="5626100" y="5087938"/>
            <a:ext cx="6424729" cy="1295362"/>
          </a:xfrm>
          <a:prstGeom prst="homePlate">
            <a:avLst/>
          </a:prstGeom>
          <a:solidFill>
            <a:srgbClr val="F35B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6203202" y="5099064"/>
            <a:ext cx="41435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dirty="0">
                <a:solidFill>
                  <a:srgbClr val="002060"/>
                </a:solidFill>
                <a:latin typeface="Exo 2 Bold" pitchFamily="2" charset="-52"/>
              </a:rPr>
              <a:t>Чат и пуши</a:t>
            </a:r>
          </a:p>
          <a:p>
            <a:pPr algn="r"/>
            <a:r>
              <a:rPr lang="ru-RU" sz="2400" dirty="0">
                <a:solidFill>
                  <a:schemeClr val="bg1"/>
                </a:solidFill>
                <a:latin typeface="Exo 2 Bold" pitchFamily="2" charset="-52"/>
              </a:rPr>
              <a:t>в мобильном приложении</a:t>
            </a:r>
            <a:endParaRPr lang="ru-RU" dirty="0">
              <a:solidFill>
                <a:schemeClr val="bg1"/>
              </a:solidFill>
              <a:latin typeface="Exo 2 Bold" pitchFamily="2" charset="-52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092D8D5-5F51-428E-BC91-301CE5CE647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7538" y="5143356"/>
            <a:ext cx="1109662" cy="110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512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араллелограмм 1"/>
          <p:cNvSpPr/>
          <p:nvPr/>
        </p:nvSpPr>
        <p:spPr>
          <a:xfrm>
            <a:off x="3695733" y="6528725"/>
            <a:ext cx="8496267" cy="356659"/>
          </a:xfrm>
          <a:custGeom>
            <a:avLst/>
            <a:gdLst>
              <a:gd name="connsiteX0" fmla="*/ 0 w 6696744"/>
              <a:gd name="connsiteY0" fmla="*/ 267494 h 267494"/>
              <a:gd name="connsiteX1" fmla="*/ 279143 w 6696744"/>
              <a:gd name="connsiteY1" fmla="*/ 0 h 267494"/>
              <a:gd name="connsiteX2" fmla="*/ 6696744 w 6696744"/>
              <a:gd name="connsiteY2" fmla="*/ 0 h 267494"/>
              <a:gd name="connsiteX3" fmla="*/ 6417601 w 6696744"/>
              <a:gd name="connsiteY3" fmla="*/ 267494 h 267494"/>
              <a:gd name="connsiteX4" fmla="*/ 0 w 6696744"/>
              <a:gd name="connsiteY4" fmla="*/ 267494 h 267494"/>
              <a:gd name="connsiteX0" fmla="*/ 0 w 6419158"/>
              <a:gd name="connsiteY0" fmla="*/ 267494 h 267494"/>
              <a:gd name="connsiteX1" fmla="*/ 279143 w 6419158"/>
              <a:gd name="connsiteY1" fmla="*/ 0 h 267494"/>
              <a:gd name="connsiteX2" fmla="*/ 6419158 w 6419158"/>
              <a:gd name="connsiteY2" fmla="*/ 5443 h 267494"/>
              <a:gd name="connsiteX3" fmla="*/ 6417601 w 6419158"/>
              <a:gd name="connsiteY3" fmla="*/ 267494 h 267494"/>
              <a:gd name="connsiteX4" fmla="*/ 0 w 6419158"/>
              <a:gd name="connsiteY4" fmla="*/ 267494 h 267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158" h="267494">
                <a:moveTo>
                  <a:pt x="0" y="267494"/>
                </a:moveTo>
                <a:lnTo>
                  <a:pt x="279143" y="0"/>
                </a:lnTo>
                <a:lnTo>
                  <a:pt x="6419158" y="5443"/>
                </a:lnTo>
                <a:lnTo>
                  <a:pt x="6417601" y="267494"/>
                </a:lnTo>
                <a:lnTo>
                  <a:pt x="0" y="267494"/>
                </a:lnTo>
                <a:close/>
              </a:path>
            </a:pathLst>
          </a:custGeom>
          <a:solidFill>
            <a:srgbClr val="EE5B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3" name="Пятиугольник 2"/>
          <p:cNvSpPr/>
          <p:nvPr/>
        </p:nvSpPr>
        <p:spPr>
          <a:xfrm>
            <a:off x="-15551" y="5962749"/>
            <a:ext cx="3887755" cy="922140"/>
          </a:xfrm>
          <a:prstGeom prst="homePlate">
            <a:avLst/>
          </a:prstGeom>
          <a:solidFill>
            <a:schemeClr val="tx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>
              <a:buClrTx/>
              <a:defRPr/>
            </a:pPr>
            <a:endParaRPr lang="en-US" sz="3200" dirty="0">
              <a:solidFill>
                <a:srgbClr val="FFFFFF"/>
              </a:solidFill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5550" y="0"/>
            <a:ext cx="12207551" cy="3566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pic>
        <p:nvPicPr>
          <p:cNvPr id="6" name="Picture 6" descr="https://psv4.userapi.com/c856336/u176033110/docs/d12/595651a2d5bc/Reip7UwJcKqffG5acmbDdUkavpBepuBJoQS2wCd5.png?extra=Fm4LDUte-uJOR7Ukh0irFfS8IG0JUti-D_7JoYCLTqAy2gk-6nfziKObHHl3s_88HldyKQuzp9E1cycIbUeSu7l10oGgFtLDtpsRP2S1_qL7-2oPKEtXXw7UdMnmOGCsJ-stgX_3un2eYqtnSjd31Nxy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5497" y="5893505"/>
            <a:ext cx="2989267" cy="63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5" descr="Картинки по запросу care ratings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ru-RU" sz="2400">
              <a:latin typeface="Century Gothic" panose="020B0502020202020204" pitchFamily="34" charset="0"/>
              <a:ea typeface="Cambria" panose="02040503050406030204" pitchFamily="18" charset="0"/>
            </a:endParaRPr>
          </a:p>
        </p:txBody>
      </p:sp>
      <p:sp>
        <p:nvSpPr>
          <p:cNvPr id="14" name="Rectangle 19">
            <a:extLst>
              <a:ext uri="{FF2B5EF4-FFF2-40B4-BE49-F238E27FC236}">
                <a16:creationId xmlns:a16="http://schemas.microsoft.com/office/drawing/2014/main" id="{86F71FD1-BCA0-4133-9B02-2E7A0BC244CB}"/>
              </a:ext>
            </a:extLst>
          </p:cNvPr>
          <p:cNvSpPr/>
          <p:nvPr/>
        </p:nvSpPr>
        <p:spPr>
          <a:xfrm>
            <a:off x="370025" y="922635"/>
            <a:ext cx="5163489" cy="464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333" b="1" spc="-1" dirty="0">
                <a:solidFill>
                  <a:srgbClr val="002060"/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Са</a:t>
            </a:r>
            <a:r>
              <a:rPr lang="ru-RU" sz="3333" b="1" spc="-1" dirty="0">
                <a:solidFill>
                  <a:srgbClr val="000066"/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йт: </a:t>
            </a:r>
            <a:r>
              <a:rPr lang="en-US" sz="3333" b="1" spc="-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https://cbonds.ru/</a:t>
            </a:r>
            <a:endParaRPr lang="ru-RU" sz="3333" b="1" spc="-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3333" b="1" spc="-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ru-RU" sz="3333" b="1" spc="-1" dirty="0">
                <a:solidFill>
                  <a:srgbClr val="000066"/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Ссылки на данные: </a:t>
            </a: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Консенсус-прогнозы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Индексы Росстата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Росстат на </a:t>
            </a:r>
            <a:r>
              <a:rPr lang="ru-RU" sz="14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Cbonds</a:t>
            </a:r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 Цены и инфляция</a:t>
            </a:r>
            <a:r>
              <a: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 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Российские </a:t>
            </a:r>
            <a:r>
              <a: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IPO/SPO</a:t>
            </a:r>
            <a:endParaRPr lang="en-US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Дивидендный календарь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Поиск акций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Поиск по деривативам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Поиск индексов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Макроэкономика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Ставки центральных банков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Золото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Commodities</a:t>
            </a:r>
            <a:endParaRPr lang="en-US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Soft commodities</a:t>
            </a:r>
            <a:endParaRPr lang="ru-RU" sz="14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 algn="r"/>
            <a:r>
              <a:rPr lang="ru-RU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Курсы валют </a:t>
            </a:r>
            <a:endParaRPr lang="ru-RU" sz="3600" b="1" dirty="0">
              <a:solidFill>
                <a:schemeClr val="tx2">
                  <a:lumMod val="60000"/>
                  <a:lumOff val="40000"/>
                </a:schemeClr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Connector 16">
            <a:extLst>
              <a:ext uri="{FF2B5EF4-FFF2-40B4-BE49-F238E27FC236}">
                <a16:creationId xmlns:a16="http://schemas.microsoft.com/office/drawing/2014/main" id="{5D920CC6-2BE6-4086-8C47-5AB34E4E2A77}"/>
              </a:ext>
            </a:extLst>
          </p:cNvPr>
          <p:cNvCxnSpPr>
            <a:cxnSpLocks/>
          </p:cNvCxnSpPr>
          <p:nvPr/>
        </p:nvCxnSpPr>
        <p:spPr>
          <a:xfrm>
            <a:off x="5624656" y="1061982"/>
            <a:ext cx="0" cy="4443478"/>
          </a:xfrm>
          <a:prstGeom prst="line">
            <a:avLst/>
          </a:prstGeom>
          <a:ln w="41275">
            <a:solidFill>
              <a:srgbClr val="3641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FFC9ABCF-6C53-4CBD-AE52-FCBD33540AA0}"/>
              </a:ext>
            </a:extLst>
          </p:cNvPr>
          <p:cNvSpPr txBox="1"/>
          <p:nvPr/>
        </p:nvSpPr>
        <p:spPr>
          <a:xfrm>
            <a:off x="5806940" y="1061982"/>
            <a:ext cx="5952657" cy="454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ru-RU" sz="3200" b="1" spc="156" dirty="0">
              <a:solidFill>
                <a:srgbClr val="002060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ru-RU" sz="3200" b="1" spc="156" dirty="0">
              <a:solidFill>
                <a:srgbClr val="002060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ru-RU" sz="3200" b="1" spc="156" dirty="0">
              <a:solidFill>
                <a:srgbClr val="002060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sz="3200" b="1" spc="156" dirty="0">
                <a:solidFill>
                  <a:srgbClr val="002060"/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Ольга </a:t>
            </a:r>
            <a:r>
              <a:rPr lang="ru-RU" sz="3200" b="1" spc="156" dirty="0" err="1">
                <a:solidFill>
                  <a:srgbClr val="002060"/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Штепа</a:t>
            </a:r>
            <a:endParaRPr lang="ru-RU" sz="3200" b="1" spc="156" dirty="0">
              <a:solidFill>
                <a:srgbClr val="002060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ru-RU" b="1" spc="156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Руководитель отдела товарных рынков,</a:t>
            </a:r>
          </a:p>
          <a:p>
            <a:pPr>
              <a:lnSpc>
                <a:spcPct val="80000"/>
              </a:lnSpc>
            </a:pPr>
            <a:r>
              <a:rPr lang="ru-RU" b="1" spc="156" dirty="0">
                <a:solidFill>
                  <a:schemeClr val="tx2">
                    <a:lumMod val="60000"/>
                    <a:lumOff val="40000"/>
                  </a:schemeClr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Заместитель руководителя отдела акций, индексов, деривативов и товаров</a:t>
            </a:r>
          </a:p>
          <a:p>
            <a:pPr>
              <a:lnSpc>
                <a:spcPct val="80000"/>
              </a:lnSpc>
            </a:pPr>
            <a:endParaRPr lang="ru-RU" sz="2800" b="1" spc="156" dirty="0">
              <a:solidFill>
                <a:srgbClr val="364165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800" b="1" spc="156" dirty="0">
                <a:solidFill>
                  <a:srgbClr val="364165"/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19"/>
              </a:rPr>
              <a:t>o.shtepa@cbonds.info</a:t>
            </a:r>
            <a:endParaRPr lang="ru-RU" sz="2800" b="1" spc="156" dirty="0">
              <a:solidFill>
                <a:srgbClr val="364165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800" b="1" spc="156" dirty="0">
                <a:solidFill>
                  <a:srgbClr val="364165"/>
                </a:solidFill>
                <a:latin typeface="Bahnschrift Light" panose="020B0502040204020203" pitchFamily="34" charset="0"/>
                <a:cs typeface="Arial" panose="020B0604020202020204" pitchFamily="34" charset="0"/>
                <a:hlinkClick r:id="rId20"/>
              </a:rPr>
              <a:t>eidc@cbonds.info</a:t>
            </a:r>
            <a:r>
              <a:rPr lang="en-US" sz="2800" b="1" spc="156" dirty="0">
                <a:solidFill>
                  <a:srgbClr val="364165"/>
                </a:solidFill>
                <a:latin typeface="Bahnschrift Light" panose="020B0502040204020203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</a:pPr>
            <a:endParaRPr lang="ru-RU" sz="3200" b="1" spc="156" dirty="0">
              <a:solidFill>
                <a:srgbClr val="364165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en-US" sz="3200" b="1" spc="156" dirty="0">
              <a:solidFill>
                <a:srgbClr val="364165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ru-RU" sz="3200" b="1" spc="156" dirty="0">
              <a:solidFill>
                <a:srgbClr val="364165"/>
              </a:solidFill>
              <a:latin typeface="Bahnschrift Light" panose="020B0502040204020203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0060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9988</TotalTime>
  <Words>869</Words>
  <Application>Microsoft Office PowerPoint</Application>
  <PresentationFormat>Широкоэкранный</PresentationFormat>
  <Paragraphs>188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6" baseType="lpstr">
      <vt:lpstr>Arial</vt:lpstr>
      <vt:lpstr>Bahnschrift Light</vt:lpstr>
      <vt:lpstr>Calibri</vt:lpstr>
      <vt:lpstr>Calibri Light</vt:lpstr>
      <vt:lpstr>Cambria</vt:lpstr>
      <vt:lpstr>Century Gothic</vt:lpstr>
      <vt:lpstr>Exo 2 Bold</vt:lpstr>
      <vt:lpstr>Montserrat</vt:lpstr>
      <vt:lpstr>Montserrat Medium</vt:lpstr>
      <vt:lpstr>Noto Serif</vt:lpstr>
      <vt:lpstr>Noto Serif Medium</vt:lpstr>
      <vt:lpstr>Roboto</vt:lpstr>
      <vt:lpstr>Roboto Bold</vt:lpstr>
      <vt:lpstr>Times New Roman</vt:lpstr>
      <vt:lpstr>Тема Office</vt:lpstr>
      <vt:lpstr>Презентация PowerPoint</vt:lpstr>
      <vt:lpstr>Презентация PowerPoint</vt:lpstr>
      <vt:lpstr>Консенсус-прогнозы</vt:lpstr>
      <vt:lpstr>Презентация PowerPoint</vt:lpstr>
      <vt:lpstr>Целевые цены</vt:lpstr>
      <vt:lpstr>Презентация PowerPoint</vt:lpstr>
      <vt:lpstr>Презентация PowerPoint</vt:lpstr>
      <vt:lpstr>Презентация PowerPoint</vt:lpstr>
      <vt:lpstr>Индивидуальные проекты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Акции</dc:title>
  <dc:creator>Dmitry Andreev</dc:creator>
  <cp:lastModifiedBy>Olga Shtepa</cp:lastModifiedBy>
  <cp:revision>56</cp:revision>
  <dcterms:created xsi:type="dcterms:W3CDTF">2025-03-15T07:22:10Z</dcterms:created>
  <dcterms:modified xsi:type="dcterms:W3CDTF">2025-09-30T07:17:22Z</dcterms:modified>
</cp:coreProperties>
</file>